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58" r:id="rId3"/>
    <p:sldId id="260" r:id="rId4"/>
    <p:sldId id="26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2F424F-4A0D-4FDF-AA24-FE412AD0A7E6}" type="datetimeFigureOut">
              <a:rPr lang="fr-CA" smtClean="0"/>
              <a:t>2025-07-03</a:t>
            </a:fld>
            <a:endParaRPr lang="fr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A25118-49F0-473F-8258-6BB3EFA51615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1525430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9E9CD5-D878-416A-9D33-C6491980E956}" type="slidenum">
              <a:rPr lang="fr-CA" smtClean="0"/>
              <a:t>1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2223307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F24E55-3D76-3635-CEF8-CB200C5184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A8E846-E328-B244-951D-CB2A5CD1CB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BBE363-68D3-767E-B45C-9FFCBCA0B6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61053-0F06-4BC9-AE10-CC92E46EE1F5}" type="datetimeFigureOut">
              <a:rPr lang="fr-CA" smtClean="0"/>
              <a:t>2025-07-03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37C91D-03ED-2A5C-6D9F-511D9F26D1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0B4FEE-57F6-22B9-7F96-8EB2F0996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D4F9E-702E-409A-8C20-423EA3909179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5318123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4B4931-6ABF-395C-D591-8FC691A181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3444FF-F4E0-5339-7A07-9024383D91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5776C9-4B3D-3B48-F9C3-841DCEAD15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61053-0F06-4BC9-AE10-CC92E46EE1F5}" type="datetimeFigureOut">
              <a:rPr lang="fr-CA" smtClean="0"/>
              <a:t>2025-07-03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29C3B7-70A7-F73C-7176-ACF499B1A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AC114E-B980-36B6-3A78-BEB107FA4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D4F9E-702E-409A-8C20-423EA3909179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0725484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5C402E2-8BD4-6845-B588-AB07A5166E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827047-F371-B1C4-EA63-B1DFEDDD6E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4FAF60-5E95-4733-DEDF-519F39474F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61053-0F06-4BC9-AE10-CC92E46EE1F5}" type="datetimeFigureOut">
              <a:rPr lang="fr-CA" smtClean="0"/>
              <a:t>2025-07-03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D8FDA5-E358-FF86-07A4-9729E17A5A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CBC23D-42FA-0D89-5ECF-B8902385CB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D4F9E-702E-409A-8C20-423EA3909179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552304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1C89C8-A90D-9B93-CBDC-10609A1B30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1178B2-222A-22F1-B701-A4896E519D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3D9DDF-7970-F46D-4399-23E2BE8ECF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61053-0F06-4BC9-AE10-CC92E46EE1F5}" type="datetimeFigureOut">
              <a:rPr lang="fr-CA" smtClean="0"/>
              <a:t>2025-07-03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6190D6-EDB4-F13F-5670-45BC595523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7BBBC9-5BD8-47D3-D8A0-86FA56E43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D4F9E-702E-409A-8C20-423EA3909179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795969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1CDB76-623B-C8E8-0868-B248A9B92C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D5139A-BF9D-4AD2-9113-D237A2A83E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222637-1D61-E307-74D0-F93DCB3937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61053-0F06-4BC9-AE10-CC92E46EE1F5}" type="datetimeFigureOut">
              <a:rPr lang="fr-CA" smtClean="0"/>
              <a:t>2025-07-03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08E748-035D-1B7E-9400-648989E0AB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1BF522-CE43-D5F4-43DF-CC0D725A49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D4F9E-702E-409A-8C20-423EA3909179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829319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DE5E46-399C-F1B5-77EC-9E96EC2177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FE2699-5631-4526-2F80-F03CB88348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FC97A4-EA58-3EC2-9793-30C1103CC1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18BF6A-A9BC-E1B6-2A23-C4FD0CF8AC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61053-0F06-4BC9-AE10-CC92E46EE1F5}" type="datetimeFigureOut">
              <a:rPr lang="fr-CA" smtClean="0"/>
              <a:t>2025-07-03</a:t>
            </a:fld>
            <a:endParaRPr lang="fr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D8F61A-CAFE-A8D1-54D9-9992A39EAF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526BC5-05D9-FF51-2CB0-64FDA1F2F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D4F9E-702E-409A-8C20-423EA3909179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4804614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8C6104-33FE-7B6F-07F8-557A9C558D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97E2EF-F212-54E3-2588-0EA966A9D2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8C2F65-36F0-9090-FFC8-592D5C8CBB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70EA384-0312-26A7-F047-FE37D61AFF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4AF6897-7930-460B-ABAA-7DC63AF1EC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824675C-1A73-5724-C8C1-FE8CC41FF6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61053-0F06-4BC9-AE10-CC92E46EE1F5}" type="datetimeFigureOut">
              <a:rPr lang="fr-CA" smtClean="0"/>
              <a:t>2025-07-03</a:t>
            </a:fld>
            <a:endParaRPr lang="fr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F4F9BA-FB11-CB23-10BE-B2E0C69B9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0B0AC68-807E-A20E-9242-B9328C072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D4F9E-702E-409A-8C20-423EA3909179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2477280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9332B5-F6CE-1B26-11AC-D04E09EA16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270C6F6-505E-B14C-CFC8-EB736BCC1A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61053-0F06-4BC9-AE10-CC92E46EE1F5}" type="datetimeFigureOut">
              <a:rPr lang="fr-CA" smtClean="0"/>
              <a:t>2025-07-03</a:t>
            </a:fld>
            <a:endParaRPr lang="fr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760066-E003-D609-46D9-B97801404B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3FF3EC-4CD0-5E76-F4C4-13FF54320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D4F9E-702E-409A-8C20-423EA3909179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546888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9BDBFCD-3247-332A-368D-7FCADD318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61053-0F06-4BC9-AE10-CC92E46EE1F5}" type="datetimeFigureOut">
              <a:rPr lang="fr-CA" smtClean="0"/>
              <a:t>2025-07-03</a:t>
            </a:fld>
            <a:endParaRPr lang="fr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2D1BBF5-D813-077E-3A1E-AE5A943AAA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2B50F7-40AE-51A6-E0E1-5F689C9BE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D4F9E-702E-409A-8C20-423EA3909179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767641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0A1BCB-6B83-8335-B5B5-A848665964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D068AB-EE7B-F4D3-DD9F-7FACFE1441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7D8731-630C-3333-FBC9-0B482A45BF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3F408E-50F9-7AD3-626C-3D469C14B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61053-0F06-4BC9-AE10-CC92E46EE1F5}" type="datetimeFigureOut">
              <a:rPr lang="fr-CA" smtClean="0"/>
              <a:t>2025-07-03</a:t>
            </a:fld>
            <a:endParaRPr lang="fr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5F878B-E6EC-404C-B36B-CFCEA8C9C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A8EFA3-86EE-156B-D9DF-DE182A92CF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D4F9E-702E-409A-8C20-423EA3909179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055837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337982-FB2B-4CA4-D3A6-256F53A978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CF44AB0-370C-6997-F088-454EA9BED6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C5F4DC-E1EB-D03C-7573-70245955E2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237A29-EFA6-0466-B155-38BE668AB3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61053-0F06-4BC9-AE10-CC92E46EE1F5}" type="datetimeFigureOut">
              <a:rPr lang="fr-CA" smtClean="0"/>
              <a:t>2025-07-03</a:t>
            </a:fld>
            <a:endParaRPr lang="fr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AAC9CE-9221-2F41-A5FA-54DAF8AE9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787F81-C65C-6A91-0454-8A355230B0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D4F9E-702E-409A-8C20-423EA3909179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978628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FD25281-F651-A1E3-A339-75A68CB2BC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AD980B-02ED-BF40-1DC8-69F7B52B1A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671CEB-E95F-21B6-4AA6-59CAEA83D5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661053-0F06-4BC9-AE10-CC92E46EE1F5}" type="datetimeFigureOut">
              <a:rPr lang="fr-CA" smtClean="0"/>
              <a:t>2025-07-03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E2D093-3CE7-C264-676F-FC402EBE69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813078-1897-677E-4E96-794DDE6C9E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F0D4F9E-702E-409A-8C20-423EA3909179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021993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5F373-8568-154B-B01A-82C77F4951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9857" y="1443583"/>
            <a:ext cx="11212286" cy="2188028"/>
          </a:xfrm>
        </p:spPr>
        <p:txBody>
          <a:bodyPr>
            <a:normAutofit fontScale="90000"/>
          </a:bodyPr>
          <a:lstStyle/>
          <a:p>
            <a:r>
              <a:rPr lang="fr-CA" dirty="0"/>
              <a:t>Défis au fédéralisme – Comment le Québec a influence le fédéralisme et la francophonie canadienne?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B732B73-9BB4-B60C-B91F-7E10F66DB2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75314"/>
            <a:ext cx="9144000" cy="2601687"/>
          </a:xfrm>
        </p:spPr>
        <p:txBody>
          <a:bodyPr>
            <a:normAutofit fontScale="77500" lnSpcReduction="20000"/>
          </a:bodyPr>
          <a:lstStyle/>
          <a:p>
            <a:r>
              <a:rPr lang="fr-CA" sz="3600" dirty="0"/>
              <a:t># 6</a:t>
            </a:r>
          </a:p>
          <a:p>
            <a:endParaRPr lang="fr-CA" sz="3600" dirty="0"/>
          </a:p>
          <a:p>
            <a:pPr algn="l"/>
            <a:r>
              <a:rPr lang="fr-CA" sz="3600" dirty="0"/>
              <a:t>Situation d’apprentissage 4.4</a:t>
            </a:r>
          </a:p>
          <a:p>
            <a:pPr algn="l"/>
            <a:endParaRPr lang="fr-CA" sz="3600" dirty="0"/>
          </a:p>
          <a:p>
            <a:pPr algn="l"/>
            <a:r>
              <a:rPr lang="fr-FR" i="1" dirty="0"/>
              <a:t>Découvrir le Canada : Les droits et responsabilités liées à la citoyenneté</a:t>
            </a:r>
          </a:p>
          <a:p>
            <a:pPr algn="l"/>
            <a:r>
              <a:rPr lang="fr-FR" dirty="0"/>
              <a:t>© Sa Majesté la reine du chef du Canada, représentée par le ministre de Citoyenneté et Immigration Canada, 2021.</a:t>
            </a:r>
            <a:endParaRPr lang="fr-CA" sz="15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960FF1A-5EAB-FEB9-B77C-27653583CE9A}"/>
              </a:ext>
            </a:extLst>
          </p:cNvPr>
          <p:cNvSpPr txBox="1"/>
          <p:nvPr/>
        </p:nvSpPr>
        <p:spPr>
          <a:xfrm>
            <a:off x="3488872" y="430440"/>
            <a:ext cx="5214256" cy="76944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CA" sz="4400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 NOTES</a:t>
            </a:r>
          </a:p>
        </p:txBody>
      </p:sp>
    </p:spTree>
    <p:extLst>
      <p:ext uri="{BB962C8B-B14F-4D97-AF65-F5344CB8AC3E}">
        <p14:creationId xmlns:p14="http://schemas.microsoft.com/office/powerpoint/2010/main" val="13080709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4C5EAA-2B9B-C30A-76DA-D7B218BE8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6000" u="sng" dirty="0"/>
              <a:t>Le Canada et le Québec</a:t>
            </a:r>
            <a:endParaRPr lang="fr-CA" sz="6000" u="s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0D6A88-AF3B-99DD-0C25-49717F3918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arenR"/>
            </a:pPr>
            <a:r>
              <a:rPr lang="fr-FR" dirty="0"/>
              <a:t>Durant les années qui suivent la guerre, les Canadiens français s’épanouissent sur le plan tant social que culturel.</a:t>
            </a:r>
          </a:p>
          <a:p>
            <a:pPr marL="514350" indent="-514350">
              <a:buFont typeface="+mj-lt"/>
              <a:buAutoNum type="arabicParenR"/>
            </a:pPr>
            <a:endParaRPr lang="fr-FR" dirty="0"/>
          </a:p>
          <a:p>
            <a:pPr marL="514350" indent="-514350">
              <a:buFont typeface="+mj-lt"/>
              <a:buAutoNum type="arabicParenR"/>
            </a:pPr>
            <a:r>
              <a:rPr lang="fr-FR" dirty="0"/>
              <a:t>Les années 1960 sont au Québec une époque de changements rapides appelée la « Révolution tranquille ».</a:t>
            </a:r>
          </a:p>
          <a:p>
            <a:pPr marL="514350" indent="-514350">
              <a:buFont typeface="+mj-lt"/>
              <a:buAutoNum type="arabicParenR"/>
            </a:pPr>
            <a:endParaRPr lang="fr-FR" dirty="0"/>
          </a:p>
          <a:p>
            <a:pPr marL="514350" indent="-514350">
              <a:buFont typeface="+mj-lt"/>
              <a:buAutoNum type="arabicParenR"/>
            </a:pPr>
            <a:r>
              <a:rPr lang="fr-FR" dirty="0"/>
              <a:t>Beaucoup de Québécois cherche à se séparer du Canada.</a:t>
            </a:r>
          </a:p>
          <a:p>
            <a:pPr marL="514350" indent="-514350">
              <a:buFont typeface="+mj-lt"/>
              <a:buAutoNum type="arabicParenR"/>
            </a:pPr>
            <a:endParaRPr lang="fr-FR" dirty="0"/>
          </a:p>
          <a:p>
            <a:pPr marL="514350" indent="-514350">
              <a:buFont typeface="+mj-lt"/>
              <a:buAutoNum type="arabicParenR"/>
            </a:pPr>
            <a:r>
              <a:rPr lang="fr-FR" dirty="0"/>
              <a:t>En 1963, le Parlement établit la Commission royale d’enquête sur le bilinguisme et le biculturalisme, qui aboutit à l’adoption de la </a:t>
            </a:r>
            <a:r>
              <a:rPr lang="fr-FR" i="1" dirty="0"/>
              <a:t>Loi sur les langues officielles </a:t>
            </a:r>
            <a:r>
              <a:rPr lang="fr-FR" dirty="0"/>
              <a:t>(1969), garantissant des services offerts en français et en anglais par le gouvernement fédéral partout au Canada.</a:t>
            </a:r>
          </a:p>
        </p:txBody>
      </p:sp>
    </p:spTree>
    <p:extLst>
      <p:ext uri="{BB962C8B-B14F-4D97-AF65-F5344CB8AC3E}">
        <p14:creationId xmlns:p14="http://schemas.microsoft.com/office/powerpoint/2010/main" val="32049724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3CBE2E-B923-BB1D-E20A-BE9841D567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2A2CBA-3F32-439C-747B-7C30BD67CE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6000" u="sng" dirty="0"/>
              <a:t>Le Canada et le Québec</a:t>
            </a:r>
            <a:endParaRPr lang="fr-CA" sz="6000" u="s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2065A0-DB02-F240-8578-A86123C71D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arenR"/>
            </a:pPr>
            <a:r>
              <a:rPr lang="fr-FR" dirty="0"/>
              <a:t>En 1970, le Canada participe à la création de la Francophonie, une association internationale de pays francophones.</a:t>
            </a:r>
            <a:endParaRPr lang="fr-CA" dirty="0"/>
          </a:p>
          <a:p>
            <a:pPr marL="514350" indent="-514350">
              <a:buFont typeface="+mj-lt"/>
              <a:buAutoNum type="arabicParenR"/>
            </a:pPr>
            <a:endParaRPr lang="fr-CA" dirty="0"/>
          </a:p>
          <a:p>
            <a:pPr marL="514350" indent="-514350">
              <a:buFont typeface="+mj-lt"/>
              <a:buAutoNum type="arabicParenR"/>
            </a:pPr>
            <a:r>
              <a:rPr lang="fr-FR" dirty="0"/>
              <a:t>Le mouvement pour la souveraineté du Québec prend de l’ampleur, mais il est défait lors d’un référendum organisé dans la province en 1980.</a:t>
            </a:r>
          </a:p>
          <a:p>
            <a:pPr marL="514350" indent="-514350">
              <a:buFont typeface="+mj-lt"/>
              <a:buAutoNum type="arabicParenR"/>
            </a:pPr>
            <a:endParaRPr lang="fr-FR" dirty="0"/>
          </a:p>
          <a:p>
            <a:pPr marL="514350" indent="-514350">
              <a:buFont typeface="+mj-lt"/>
              <a:buAutoNum type="arabicParenR"/>
            </a:pPr>
            <a:r>
              <a:rPr lang="fr-FR" dirty="0"/>
              <a:t>Après beaucoup de négociations, en 1982, la Constitution est modifiée sans l’accord du Québec.</a:t>
            </a:r>
          </a:p>
          <a:p>
            <a:pPr marL="514350" indent="-514350">
              <a:buFont typeface="+mj-lt"/>
              <a:buAutoNum type="arabicParenR"/>
            </a:pPr>
            <a:endParaRPr lang="fr-FR" dirty="0"/>
          </a:p>
          <a:p>
            <a:pPr marL="514350" indent="-514350">
              <a:buFont typeface="+mj-lt"/>
              <a:buAutoNum type="arabicParenR"/>
            </a:pPr>
            <a:r>
              <a:rPr lang="fr-FR" dirty="0"/>
              <a:t>Une fois de plus lors d’un second référendum en 1995, l’autonomie du Québec dans le Canada suscite encore des débats à l’heure actuelle et anime en partie la dynamique qui continue de façonner notre pays.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6190585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47E57A-4554-7E06-4B1F-B8AF300219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DF4E631D-595A-073A-FD62-2FBEB4B86C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4063" y="0"/>
            <a:ext cx="10157938" cy="656232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01FEEBA-57A2-C442-D325-FE2EEDD3B853}"/>
              </a:ext>
            </a:extLst>
          </p:cNvPr>
          <p:cNvSpPr txBox="1"/>
          <p:nvPr/>
        </p:nvSpPr>
        <p:spPr>
          <a:xfrm>
            <a:off x="152400" y="424543"/>
            <a:ext cx="164374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Pourcentage de votants pour le Oui et le Non.</a:t>
            </a:r>
          </a:p>
          <a:p>
            <a:endParaRPr lang="fr-FR" b="1" dirty="0"/>
          </a:p>
          <a:p>
            <a:endParaRPr lang="fr-CA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D625486-7B20-DE6A-27DB-88C7C728E6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369585"/>
              </p:ext>
            </p:extLst>
          </p:nvPr>
        </p:nvGraphicFramePr>
        <p:xfrm>
          <a:off x="229756" y="1752600"/>
          <a:ext cx="1804307" cy="1321232"/>
        </p:xfrm>
        <a:graphic>
          <a:graphicData uri="http://schemas.openxmlformats.org/drawingml/2006/table">
            <a:tbl>
              <a:tblPr/>
              <a:tblGrid>
                <a:gridCol w="225845">
                  <a:extLst>
                    <a:ext uri="{9D8B030D-6E8A-4147-A177-3AD203B41FA5}">
                      <a16:colId xmlns:a16="http://schemas.microsoft.com/office/drawing/2014/main" val="2229984824"/>
                    </a:ext>
                  </a:extLst>
                </a:gridCol>
                <a:gridCol w="250394">
                  <a:extLst>
                    <a:ext uri="{9D8B030D-6E8A-4147-A177-3AD203B41FA5}">
                      <a16:colId xmlns:a16="http://schemas.microsoft.com/office/drawing/2014/main" val="1612274547"/>
                    </a:ext>
                  </a:extLst>
                </a:gridCol>
                <a:gridCol w="1328068">
                  <a:extLst>
                    <a:ext uri="{9D8B030D-6E8A-4147-A177-3AD203B41FA5}">
                      <a16:colId xmlns:a16="http://schemas.microsoft.com/office/drawing/2014/main" val="1389932772"/>
                    </a:ext>
                  </a:extLst>
                </a:gridCol>
              </a:tblGrid>
              <a:tr h="660616">
                <a:tc>
                  <a:txBody>
                    <a:bodyPr/>
                    <a:lstStyle/>
                    <a:p>
                      <a:pPr algn="l"/>
                      <a:r>
                        <a:rPr lang="en-US" baseline="30000">
                          <a:effectLst/>
                        </a:rPr>
                        <a:t>Oui</a:t>
                      </a:r>
                    </a:p>
                  </a:txBody>
                  <a:tcPr anchor="ctr">
                    <a:lnL w="4229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4229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229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229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>
                          <a:effectLst/>
                        </a:rPr>
                        <a:t> </a:t>
                      </a:r>
                    </a:p>
                  </a:txBody>
                  <a:tcPr anchor="ctr">
                    <a:lnL w="4229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4229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229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229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>
                          <a:effectLst/>
                        </a:rPr>
                        <a:t>49,42 %</a:t>
                      </a:r>
                    </a:p>
                  </a:txBody>
                  <a:tcPr anchor="ctr">
                    <a:lnL w="4229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4229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229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229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2824072"/>
                  </a:ext>
                </a:extLst>
              </a:tr>
              <a:tr h="660616">
                <a:tc>
                  <a:txBody>
                    <a:bodyPr/>
                    <a:lstStyle/>
                    <a:p>
                      <a:pPr algn="l"/>
                      <a:r>
                        <a:rPr lang="en-US" baseline="30000">
                          <a:effectLst/>
                        </a:rPr>
                        <a:t>Non</a:t>
                      </a:r>
                    </a:p>
                  </a:txBody>
                  <a:tcPr anchor="ctr">
                    <a:lnL w="4229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4229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229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229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>
                          <a:effectLst/>
                        </a:rPr>
                        <a:t> </a:t>
                      </a:r>
                    </a:p>
                  </a:txBody>
                  <a:tcPr anchor="ctr">
                    <a:lnL w="4229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4229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229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229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>
                          <a:effectLst/>
                        </a:rPr>
                        <a:t>50,58 %</a:t>
                      </a:r>
                    </a:p>
                  </a:txBody>
                  <a:tcPr anchor="ctr">
                    <a:lnL w="4229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4229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229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229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79379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D21DFDD5-43F0-BEB9-ACE3-EAC6F46BC869}"/>
              </a:ext>
            </a:extLst>
          </p:cNvPr>
          <p:cNvSpPr txBox="1"/>
          <p:nvPr/>
        </p:nvSpPr>
        <p:spPr>
          <a:xfrm>
            <a:off x="478972" y="6562321"/>
            <a:ext cx="542108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1000" dirty="0"/>
              <a:t>https://fr.wikipedia.org/wiki/R%C3%A9f%C3%A9rendum_qu%C3%A9b%C3%A9cois_de_1995</a:t>
            </a:r>
          </a:p>
        </p:txBody>
      </p:sp>
    </p:spTree>
    <p:extLst>
      <p:ext uri="{BB962C8B-B14F-4D97-AF65-F5344CB8AC3E}">
        <p14:creationId xmlns:p14="http://schemas.microsoft.com/office/powerpoint/2010/main" val="9480028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313</Words>
  <Application>Microsoft Office PowerPoint</Application>
  <PresentationFormat>Widescreen</PresentationFormat>
  <Paragraphs>33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Défis au fédéralisme – Comment le Québec a influence le fédéralisme et la francophonie canadienne?</vt:lpstr>
      <vt:lpstr>Le Canada et le Québec</vt:lpstr>
      <vt:lpstr>Le Canada et le Québec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Patric Peloquin</dc:creator>
  <cp:lastModifiedBy>Patric Peloquin</cp:lastModifiedBy>
  <cp:revision>1</cp:revision>
  <dcterms:created xsi:type="dcterms:W3CDTF">2025-07-03T23:50:22Z</dcterms:created>
  <dcterms:modified xsi:type="dcterms:W3CDTF">2025-07-04T00:09:18Z</dcterms:modified>
</cp:coreProperties>
</file>