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C9C226E-8898-49F9-97C0-3106E2A14A46}" v="10" dt="2025-07-14T13:48:22.45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tric Peloquin" userId="9eacfbb0-fd00-438a-bc85-8b7658ad6aa7" providerId="ADAL" clId="{8C9C226E-8898-49F9-97C0-3106E2A14A46}"/>
    <pc:docChg chg="undo custSel addSld delSld modSld">
      <pc:chgData name="Patric Peloquin" userId="9eacfbb0-fd00-438a-bc85-8b7658ad6aa7" providerId="ADAL" clId="{8C9C226E-8898-49F9-97C0-3106E2A14A46}" dt="2025-07-14T13:48:25.516" v="732" actId="47"/>
      <pc:docMkLst>
        <pc:docMk/>
      </pc:docMkLst>
      <pc:sldChg chg="modSp mod">
        <pc:chgData name="Patric Peloquin" userId="9eacfbb0-fd00-438a-bc85-8b7658ad6aa7" providerId="ADAL" clId="{8C9C226E-8898-49F9-97C0-3106E2A14A46}" dt="2025-07-14T13:24:12.099" v="226" actId="27636"/>
        <pc:sldMkLst>
          <pc:docMk/>
          <pc:sldMk cId="1014018432" sldId="256"/>
        </pc:sldMkLst>
        <pc:spChg chg="mod">
          <ac:chgData name="Patric Peloquin" userId="9eacfbb0-fd00-438a-bc85-8b7658ad6aa7" providerId="ADAL" clId="{8C9C226E-8898-49F9-97C0-3106E2A14A46}" dt="2025-07-14T13:24:12.099" v="226" actId="27636"/>
          <ac:spMkLst>
            <pc:docMk/>
            <pc:sldMk cId="1014018432" sldId="256"/>
            <ac:spMk id="3" creationId="{1DE2AB66-B256-283B-932D-63FC497FFAC1}"/>
          </ac:spMkLst>
        </pc:spChg>
      </pc:sldChg>
      <pc:sldChg chg="modSp add mod">
        <pc:chgData name="Patric Peloquin" userId="9eacfbb0-fd00-438a-bc85-8b7658ad6aa7" providerId="ADAL" clId="{8C9C226E-8898-49F9-97C0-3106E2A14A46}" dt="2025-07-14T13:26:52.173" v="511" actId="20577"/>
        <pc:sldMkLst>
          <pc:docMk/>
          <pc:sldMk cId="4164035376" sldId="257"/>
        </pc:sldMkLst>
        <pc:spChg chg="mod">
          <ac:chgData name="Patric Peloquin" userId="9eacfbb0-fd00-438a-bc85-8b7658ad6aa7" providerId="ADAL" clId="{8C9C226E-8898-49F9-97C0-3106E2A14A46}" dt="2025-07-14T13:26:52.173" v="511" actId="20577"/>
          <ac:spMkLst>
            <pc:docMk/>
            <pc:sldMk cId="4164035376" sldId="257"/>
            <ac:spMk id="3" creationId="{BFF94305-55C2-09B5-6122-C4FB1B2064FC}"/>
          </ac:spMkLst>
        </pc:spChg>
      </pc:sldChg>
      <pc:sldChg chg="modSp add del mod">
        <pc:chgData name="Patric Peloquin" userId="9eacfbb0-fd00-438a-bc85-8b7658ad6aa7" providerId="ADAL" clId="{8C9C226E-8898-49F9-97C0-3106E2A14A46}" dt="2025-07-14T13:27:13.085" v="512" actId="47"/>
        <pc:sldMkLst>
          <pc:docMk/>
          <pc:sldMk cId="3989113724" sldId="258"/>
        </pc:sldMkLst>
        <pc:spChg chg="mod">
          <ac:chgData name="Patric Peloquin" userId="9eacfbb0-fd00-438a-bc85-8b7658ad6aa7" providerId="ADAL" clId="{8C9C226E-8898-49F9-97C0-3106E2A14A46}" dt="2025-07-14T13:24:57.949" v="240" actId="21"/>
          <ac:spMkLst>
            <pc:docMk/>
            <pc:sldMk cId="3989113724" sldId="258"/>
            <ac:spMk id="3" creationId="{A6348F36-C266-79EF-DBD3-89816DE0230B}"/>
          </ac:spMkLst>
        </pc:spChg>
      </pc:sldChg>
      <pc:sldChg chg="modSp add mod">
        <pc:chgData name="Patric Peloquin" userId="9eacfbb0-fd00-438a-bc85-8b7658ad6aa7" providerId="ADAL" clId="{8C9C226E-8898-49F9-97C0-3106E2A14A46}" dt="2025-07-14T13:48:22.525" v="731" actId="27636"/>
        <pc:sldMkLst>
          <pc:docMk/>
          <pc:sldMk cId="58227322" sldId="259"/>
        </pc:sldMkLst>
        <pc:spChg chg="mod">
          <ac:chgData name="Patric Peloquin" userId="9eacfbb0-fd00-438a-bc85-8b7658ad6aa7" providerId="ADAL" clId="{8C9C226E-8898-49F9-97C0-3106E2A14A46}" dt="2025-07-14T13:48:22.525" v="731" actId="27636"/>
          <ac:spMkLst>
            <pc:docMk/>
            <pc:sldMk cId="58227322" sldId="259"/>
            <ac:spMk id="3" creationId="{AE8F5ECB-FE72-8EB1-44D9-156E26BAD06D}"/>
          </ac:spMkLst>
        </pc:spChg>
      </pc:sldChg>
      <pc:sldChg chg="modSp add del mod">
        <pc:chgData name="Patric Peloquin" userId="9eacfbb0-fd00-438a-bc85-8b7658ad6aa7" providerId="ADAL" clId="{8C9C226E-8898-49F9-97C0-3106E2A14A46}" dt="2025-07-14T13:48:25.516" v="732" actId="47"/>
        <pc:sldMkLst>
          <pc:docMk/>
          <pc:sldMk cId="499302215" sldId="260"/>
        </pc:sldMkLst>
        <pc:spChg chg="mod">
          <ac:chgData name="Patric Peloquin" userId="9eacfbb0-fd00-438a-bc85-8b7658ad6aa7" providerId="ADAL" clId="{8C9C226E-8898-49F9-97C0-3106E2A14A46}" dt="2025-07-14T13:48:16.190" v="727" actId="21"/>
          <ac:spMkLst>
            <pc:docMk/>
            <pc:sldMk cId="499302215" sldId="260"/>
            <ac:spMk id="3" creationId="{DF4B6211-9D0E-98B5-8828-C584DBCEDFC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430168-E20C-A20B-D36A-9DE2DBA954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D7AC1C8-AB2A-3C1D-FFDE-9736E70A5F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44A8E3-5C86-602A-EF14-010E78C36F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B1C7A-E981-4E71-A09C-0681A2A01AB0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DCD42D-F56C-D72A-3322-C928891192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A9838C-56B6-C9C5-0B1A-7DD0BAC33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37F47-CDF6-4D3E-B99C-981D69E157A6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82154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8B9A0E-7C76-7417-20CD-60C760D995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EABB41-DDCD-1470-DCF5-FA9E0BB8F1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603F0B-5F45-CEB8-038B-650EED7AF5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B1C7A-E981-4E71-A09C-0681A2A01AB0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217A7F-EDF6-0AB4-FF40-0531B5010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A0BF95-D826-9CFC-B166-8B31552210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37F47-CDF6-4D3E-B99C-981D69E157A6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080541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AA0CC62-96E8-8FBA-8CD2-F7F004AFE4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28E92B-6CAB-8B6D-BB02-767AFF3533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B7B0AC-0B97-19DF-8417-850CB4BE53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B1C7A-E981-4E71-A09C-0681A2A01AB0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1D7BCC-DA84-FD6E-C85A-E279B7857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379F9A-4EC3-4CD3-8217-E14731E73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37F47-CDF6-4D3E-B99C-981D69E157A6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164163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F5E8A3-7E80-F26D-0BA5-FA0D0DCEED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0FD29F-48A1-5E6C-73C2-DC4DB0C873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EAD9F0-E3EC-1EAD-0A27-4408C4089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B1C7A-E981-4E71-A09C-0681A2A01AB0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127F12-5CC0-DA4E-6251-6E1F4FE4C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F53B01-B5C4-1D1C-E613-5C74044FB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37F47-CDF6-4D3E-B99C-981D69E157A6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091294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EF0C26-F19F-A205-0F39-99F01EA33A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B18FE1-C9A4-77A0-4159-1E8413A7BE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E17CE4-D100-D0BF-A199-22888A909F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B1C7A-E981-4E71-A09C-0681A2A01AB0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3F5220-97A5-671D-2464-8093545970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DD41BF-75D9-E06E-CC4D-6CE987E5A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37F47-CDF6-4D3E-B99C-981D69E157A6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952617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1C35C2-545F-C439-43AA-F6507B5FC5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DF8588-C4D6-0737-4780-7DD5207811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9427E7-D4C9-17D7-A5E2-3D6A86EB14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D67A1B-421A-5C4A-76B2-D1E7AB661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B1C7A-E981-4E71-A09C-0681A2A01AB0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B381EA-883B-B011-9F36-6168EEF4D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9676CE-F7E2-DFED-890B-59A3AEB77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37F47-CDF6-4D3E-B99C-981D69E157A6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735834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E6E6A3-D383-7EEB-28DC-8F341D70F3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8AFBE0-3405-8997-108C-32449CA63E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2086E8-D4B8-07C1-9194-FE0B11D6D0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269BF1E-1A9E-3F7F-2F9E-2B68DAF942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C3A6AE-4B87-8D64-7763-DE6B8C85CF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52EB9EB-4EC1-B6D7-D6FB-485E44436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B1C7A-E981-4E71-A09C-0681A2A01AB0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E07E0FE-7AA2-A6DD-F69D-36A1F3B69F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E22D20-A84C-8518-2DED-ACC16874C2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37F47-CDF6-4D3E-B99C-981D69E157A6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652361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B19C14-5C1B-3205-4904-8FAFD45C9D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8FF3399-FABF-5F63-C4D9-4D0BDE6C2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B1C7A-E981-4E71-A09C-0681A2A01AB0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353F56-FFE6-100C-6082-529E19256D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B4F5B5C-C3FB-389B-33C6-F988A1D837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37F47-CDF6-4D3E-B99C-981D69E157A6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360100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C54363C-6611-FAF7-3711-2827938037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B1C7A-E981-4E71-A09C-0681A2A01AB0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A863332-C235-180B-FDAE-30880212C9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7C6240-381A-863C-86A8-583E0E9B2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37F47-CDF6-4D3E-B99C-981D69E157A6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703174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C0ADEF-EA3D-9A59-1202-5AD50753AB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2BBBBB-939A-001F-5E7A-A309605FC9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12273A-A182-1FBE-5C9A-8BCFD5B73C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A6CBDE-205C-D248-3B24-48B513D175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B1C7A-E981-4E71-A09C-0681A2A01AB0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6E4A1B-4FFD-7A44-A868-A9B145590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BA418E-E049-C65D-F465-31C640BD6D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37F47-CDF6-4D3E-B99C-981D69E157A6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571174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C339D2-480E-E7BB-2397-6EAE6AE9D0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E47F1A8-40C2-379E-4D53-E58EFA1820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1C51BC-C58F-C1D4-BD70-1CF0BFDACD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3B2D2A-7B95-1828-24C4-382856A3D2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B1C7A-E981-4E71-A09C-0681A2A01AB0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8BEFD1-C5BA-92A2-B050-A2031EACC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1B5AD8-2D28-2051-3EEC-A052356AF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37F47-CDF6-4D3E-B99C-981D69E157A6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813731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287A5E8-2C2B-F525-2D2F-58275015E0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A5AB7F-4D67-B605-929B-F907D4454E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52CBA8-90C6-02F7-F4CF-B08C8BF750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25B1C7A-E981-4E71-A09C-0681A2A01AB0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370BC2-C4F9-20D0-3F80-5F5878270D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A5FCBD-BEF2-6767-2BD0-A8BC812182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6637F47-CDF6-4D3E-B99C-981D69E157A6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494023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30D7DB-66BB-8153-A730-323072D255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99106"/>
            <a:ext cx="9144000" cy="1871208"/>
          </a:xfrm>
        </p:spPr>
        <p:txBody>
          <a:bodyPr/>
          <a:lstStyle/>
          <a:p>
            <a:r>
              <a:rPr lang="fr-FR" u="sng" dirty="0"/>
              <a:t>La production alimentaire au Canada</a:t>
            </a:r>
            <a:endParaRPr lang="fr-CA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DE2AB66-B256-283B-932D-63FC497FFA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970314"/>
            <a:ext cx="9144000" cy="4659086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fr-FR" sz="2900" dirty="0"/>
              <a:t>La production alimentaire au Canada est vaste et diversifiée :</a:t>
            </a:r>
          </a:p>
          <a:p>
            <a:pPr algn="l"/>
            <a:endParaRPr lang="fr-FR" sz="2900" dirty="0"/>
          </a:p>
          <a:p>
            <a:pPr algn="l"/>
            <a:r>
              <a:rPr lang="en-US" sz="2900" b="1" u="sng" dirty="0"/>
              <a:t>🌾 Grandes cultures (2024)</a:t>
            </a:r>
          </a:p>
          <a:p>
            <a:pPr marL="514350" indent="-514350" algn="l">
              <a:buFont typeface="+mj-lt"/>
              <a:buAutoNum type="arabicParenR"/>
            </a:pPr>
            <a:r>
              <a:rPr lang="en-US" sz="2900" b="1" dirty="0" err="1"/>
              <a:t>Blé</a:t>
            </a:r>
            <a:r>
              <a:rPr lang="en-US" sz="2900" dirty="0"/>
              <a:t> : Production record de 35 M t. </a:t>
            </a:r>
            <a:r>
              <a:rPr lang="en-US" sz="2900" dirty="0" err="1"/>
              <a:t>L'Ontario</a:t>
            </a:r>
            <a:r>
              <a:rPr lang="en-US" sz="2900" dirty="0"/>
              <a:t> et le Manitoba </a:t>
            </a:r>
            <a:r>
              <a:rPr lang="en-US" sz="2900" dirty="0" err="1"/>
              <a:t>affichent</a:t>
            </a:r>
            <a:r>
              <a:rPr lang="en-US" sz="2900" dirty="0"/>
              <a:t> les </a:t>
            </a:r>
            <a:r>
              <a:rPr lang="en-US" sz="2900" dirty="0" err="1"/>
              <a:t>meilleurs</a:t>
            </a:r>
            <a:r>
              <a:rPr lang="en-US" sz="2900" dirty="0"/>
              <a:t> </a:t>
            </a:r>
            <a:r>
              <a:rPr lang="en-US" sz="2900" dirty="0" err="1"/>
              <a:t>rendements</a:t>
            </a:r>
            <a:r>
              <a:rPr lang="en-US" sz="2900" dirty="0"/>
              <a:t>.</a:t>
            </a:r>
          </a:p>
          <a:p>
            <a:pPr marL="514350" indent="-514350" algn="l">
              <a:buFont typeface="+mj-lt"/>
              <a:buAutoNum type="arabicParenR"/>
            </a:pPr>
            <a:r>
              <a:rPr lang="en-US" sz="2900" b="1" dirty="0"/>
              <a:t>Canola</a:t>
            </a:r>
            <a:r>
              <a:rPr lang="en-US" sz="2900" dirty="0"/>
              <a:t> : 17,8 M t.</a:t>
            </a:r>
          </a:p>
          <a:p>
            <a:pPr marL="514350" indent="-514350" algn="l">
              <a:buFont typeface="+mj-lt"/>
              <a:buAutoNum type="arabicParenR"/>
            </a:pPr>
            <a:r>
              <a:rPr lang="en-US" sz="2900" b="1" dirty="0"/>
              <a:t>Soja</a:t>
            </a:r>
            <a:r>
              <a:rPr lang="en-US" sz="2900" dirty="0"/>
              <a:t> : 7,6 M t, deuxième </a:t>
            </a:r>
            <a:r>
              <a:rPr lang="en-US" sz="2900" dirty="0" err="1"/>
              <a:t>meilleur</a:t>
            </a:r>
            <a:r>
              <a:rPr lang="en-US" sz="2900" dirty="0"/>
              <a:t> </a:t>
            </a:r>
            <a:r>
              <a:rPr lang="en-US" sz="2900" dirty="0" err="1"/>
              <a:t>résultat</a:t>
            </a:r>
            <a:r>
              <a:rPr lang="en-US" sz="2900" dirty="0"/>
              <a:t> </a:t>
            </a:r>
            <a:r>
              <a:rPr lang="en-US" sz="2900" dirty="0" err="1"/>
              <a:t>historique</a:t>
            </a:r>
            <a:r>
              <a:rPr lang="en-US" sz="2900" dirty="0"/>
              <a:t> .</a:t>
            </a:r>
          </a:p>
          <a:p>
            <a:pPr marL="514350" indent="-514350" algn="l">
              <a:buFont typeface="+mj-lt"/>
              <a:buAutoNum type="arabicParenR"/>
            </a:pPr>
            <a:r>
              <a:rPr lang="en-US" sz="2900" b="1" dirty="0" err="1"/>
              <a:t>Maïs</a:t>
            </a:r>
            <a:r>
              <a:rPr lang="en-US" sz="2900" b="1" dirty="0"/>
              <a:t>-grain</a:t>
            </a:r>
            <a:r>
              <a:rPr lang="en-US" sz="2900" dirty="0"/>
              <a:t> : 15,3 M t.</a:t>
            </a:r>
          </a:p>
          <a:p>
            <a:pPr marL="514350" indent="-514350" algn="l">
              <a:buFont typeface="+mj-lt"/>
              <a:buAutoNum type="arabicParenR"/>
            </a:pPr>
            <a:r>
              <a:rPr lang="en-US" sz="2900" b="1" dirty="0" err="1"/>
              <a:t>Orge</a:t>
            </a:r>
            <a:r>
              <a:rPr lang="en-US" sz="2900" dirty="0"/>
              <a:t> : 8,1 M t.</a:t>
            </a:r>
          </a:p>
          <a:p>
            <a:pPr marL="514350" indent="-514350" algn="l">
              <a:buFont typeface="+mj-lt"/>
              <a:buAutoNum type="arabicParenR"/>
            </a:pPr>
            <a:r>
              <a:rPr lang="en-US" sz="2900" b="1" dirty="0" err="1"/>
              <a:t>Lentilles</a:t>
            </a:r>
            <a:r>
              <a:rPr lang="en-US" sz="2900" b="1" dirty="0"/>
              <a:t>, pois secs, </a:t>
            </a:r>
            <a:r>
              <a:rPr lang="en-US" sz="2900" b="1" dirty="0" err="1"/>
              <a:t>avoine</a:t>
            </a:r>
            <a:r>
              <a:rPr lang="en-US" sz="2900" b="1" dirty="0"/>
              <a:t>, etc.</a:t>
            </a:r>
            <a:r>
              <a:rPr lang="en-US" sz="2900" dirty="0"/>
              <a:t> : Le Canada domine la production de </a:t>
            </a:r>
            <a:r>
              <a:rPr lang="en-US" sz="2900" dirty="0" err="1"/>
              <a:t>lentilles</a:t>
            </a:r>
            <a:r>
              <a:rPr lang="en-US" sz="2900" dirty="0"/>
              <a:t> et de pois.</a:t>
            </a:r>
          </a:p>
          <a:p>
            <a:pPr algn="l"/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0140184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FB37AC-01F5-EFFE-72B9-A5E3245A72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6A7BB0-4E17-94E7-6C0E-FF9CF3D476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99106"/>
            <a:ext cx="9144000" cy="1871208"/>
          </a:xfrm>
        </p:spPr>
        <p:txBody>
          <a:bodyPr/>
          <a:lstStyle/>
          <a:p>
            <a:r>
              <a:rPr lang="fr-FR" u="sng" dirty="0"/>
              <a:t>La production alimentaire au Canada</a:t>
            </a:r>
            <a:endParaRPr lang="fr-CA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F94305-55C2-09B5-6122-C4FB1B2064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970314"/>
            <a:ext cx="9144000" cy="4659086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fr-FR" b="1" u="sng" dirty="0"/>
              <a:t>🐄 Élevage et autres productions:</a:t>
            </a:r>
          </a:p>
          <a:p>
            <a:pPr marL="457200" indent="-457200" algn="l">
              <a:buFont typeface="+mj-lt"/>
              <a:buAutoNum type="arabicParenR"/>
            </a:pPr>
            <a:r>
              <a:rPr lang="fr-FR" b="1" dirty="0"/>
              <a:t>Lait</a:t>
            </a:r>
            <a:r>
              <a:rPr lang="fr-FR" dirty="0"/>
              <a:t> : Environ 968 000 vaches laitières réparties sur plus de 10 000 fermes.</a:t>
            </a:r>
            <a:endParaRPr lang="fr-CA" u="sng" dirty="0"/>
          </a:p>
          <a:p>
            <a:pPr marL="457200" indent="-457200" algn="l">
              <a:buFont typeface="+mj-lt"/>
              <a:buAutoNum type="arabicParenR"/>
            </a:pPr>
            <a:r>
              <a:rPr lang="fr-FR" b="1" dirty="0"/>
              <a:t>Aquaculture</a:t>
            </a:r>
            <a:r>
              <a:rPr lang="fr-FR" dirty="0"/>
              <a:t> : Forte croissance depuis 2009 ; le saumon représentant 70 % des volumes.</a:t>
            </a:r>
          </a:p>
          <a:p>
            <a:pPr marL="457200" indent="-457200" algn="l">
              <a:buFont typeface="+mj-lt"/>
              <a:buAutoNum type="arabicParenR"/>
            </a:pPr>
            <a:r>
              <a:rPr lang="fr-FR" b="1" dirty="0"/>
              <a:t>Fromage</a:t>
            </a:r>
            <a:r>
              <a:rPr lang="fr-FR" dirty="0"/>
              <a:t> : Environ 571 000 t produites en 2022.</a:t>
            </a:r>
          </a:p>
          <a:p>
            <a:pPr algn="l"/>
            <a:endParaRPr lang="fr-FR" dirty="0"/>
          </a:p>
          <a:p>
            <a:pPr algn="l"/>
            <a:r>
              <a:rPr lang="fr-FR" b="1" u="sng" dirty="0"/>
              <a:t>🍓 Horticulture:</a:t>
            </a:r>
          </a:p>
          <a:p>
            <a:pPr marL="457200" indent="-457200" algn="l">
              <a:buFont typeface="+mj-lt"/>
              <a:buAutoNum type="arabicParenR"/>
            </a:pPr>
            <a:r>
              <a:rPr lang="fr-FR" b="1" dirty="0"/>
              <a:t>Fruits</a:t>
            </a:r>
            <a:r>
              <a:rPr lang="fr-FR" dirty="0"/>
              <a:t> : Le Canada est 2ᵉ producteur mondial de bleuets et de canneberges.</a:t>
            </a:r>
          </a:p>
          <a:p>
            <a:pPr marL="457200" indent="-457200" algn="l">
              <a:buFont typeface="+mj-lt"/>
              <a:buAutoNum type="arabicParenR"/>
            </a:pPr>
            <a:r>
              <a:rPr lang="fr-FR" b="1" dirty="0"/>
              <a:t>Légumes</a:t>
            </a:r>
            <a:r>
              <a:rPr lang="fr-FR" dirty="0"/>
              <a:t> : Le secteur des légumes de serre représente 722 890 t en 2021. Les légumes de plein champ (oignons, carottes, tomates) dépassent 2,3 M t.</a:t>
            </a:r>
          </a:p>
          <a:p>
            <a:pPr algn="l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640353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AD2B39-C483-09F2-444E-52D02E5DF9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29A137-A192-AD17-6A3A-FD71217208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99106"/>
            <a:ext cx="9144000" cy="1871208"/>
          </a:xfrm>
        </p:spPr>
        <p:txBody>
          <a:bodyPr/>
          <a:lstStyle/>
          <a:p>
            <a:r>
              <a:rPr lang="fr-FR" u="sng" dirty="0"/>
              <a:t>La production alimentaire au Canada</a:t>
            </a:r>
            <a:endParaRPr lang="fr-CA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E8F5ECB-FE72-8EB1-44D9-156E26BAD0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970314"/>
            <a:ext cx="9144000" cy="4659086"/>
          </a:xfrm>
        </p:spPr>
        <p:txBody>
          <a:bodyPr>
            <a:normAutofit lnSpcReduction="10000"/>
          </a:bodyPr>
          <a:lstStyle/>
          <a:p>
            <a:pPr algn="l"/>
            <a:r>
              <a:rPr lang="fr-FR" b="1" u="sng" dirty="0"/>
              <a:t>🍁 Autres secteurs</a:t>
            </a:r>
          </a:p>
          <a:p>
            <a:pPr algn="l"/>
            <a:r>
              <a:rPr lang="fr-FR" b="1" dirty="0"/>
              <a:t>Sirop d’érable</a:t>
            </a:r>
            <a:r>
              <a:rPr lang="fr-FR" dirty="0"/>
              <a:t> : Plus de 80 % de la production mondiale; le Québec produit ~92 % du volume.</a:t>
            </a:r>
          </a:p>
          <a:p>
            <a:pPr algn="l"/>
            <a:endParaRPr lang="fr-FR" u="sng" dirty="0"/>
          </a:p>
          <a:p>
            <a:pPr algn="l"/>
            <a:r>
              <a:rPr lang="fr-FR" b="1" u="sng" dirty="0"/>
              <a:t>📊 Secteur agroalimentaire</a:t>
            </a:r>
          </a:p>
          <a:p>
            <a:pPr algn="l"/>
            <a:r>
              <a:rPr lang="fr-FR" dirty="0"/>
              <a:t>Contribution totale d’environ 7 % du PIB avec plus de 2 M d’emplois.</a:t>
            </a:r>
          </a:p>
          <a:p>
            <a:pPr algn="l"/>
            <a:endParaRPr lang="fr-FR" dirty="0"/>
          </a:p>
          <a:p>
            <a:pPr algn="l"/>
            <a:r>
              <a:rPr lang="fr-FR" b="1" u="sng" dirty="0"/>
              <a:t>✅ En résumé</a:t>
            </a:r>
          </a:p>
          <a:p>
            <a:pPr algn="l"/>
            <a:r>
              <a:rPr lang="fr-FR" dirty="0"/>
              <a:t>Le Canada se distingue par sa production massive de cultures (blé, canola, soja, maïs, lentilles), une forte tradition laitière, une aquaculture florissante, et une horticulture diversifiée. L’industrie agroalimentaire y est un pilier économique.</a:t>
            </a:r>
          </a:p>
          <a:p>
            <a:pPr algn="l"/>
            <a:endParaRPr lang="fr-FR" dirty="0"/>
          </a:p>
          <a:p>
            <a:pPr algn="l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82273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244df41d-c59f-4ca8-b715-ee2752926f14}" enabled="0" method="" siteId="{244df41d-c59f-4ca8-b715-ee2752926f14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261</Words>
  <Application>Microsoft Office PowerPoint</Application>
  <PresentationFormat>Widescreen</PresentationFormat>
  <Paragraphs>28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La production alimentaire au Canada</vt:lpstr>
      <vt:lpstr>La production alimentaire au Canada</vt:lpstr>
      <vt:lpstr>La production alimentaire au Canada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Patric Peloquin</dc:creator>
  <cp:lastModifiedBy>Patric Peloquin</cp:lastModifiedBy>
  <cp:revision>1</cp:revision>
  <dcterms:created xsi:type="dcterms:W3CDTF">2025-07-14T13:01:48Z</dcterms:created>
  <dcterms:modified xsi:type="dcterms:W3CDTF">2025-07-14T13:48:30Z</dcterms:modified>
</cp:coreProperties>
</file>