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D13F1E-9BC8-438A-9331-DF41A4948EAE}" v="4" dt="2025-07-13T19:03:18.6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C7D13F1E-9BC8-438A-9331-DF41A4948EAE}"/>
    <pc:docChg chg="custSel addSld modSld">
      <pc:chgData name="Patric Peloquin" userId="9eacfbb0-fd00-438a-bc85-8b7658ad6aa7" providerId="ADAL" clId="{C7D13F1E-9BC8-438A-9331-DF41A4948EAE}" dt="2025-07-13T19:04:35.137" v="30" actId="115"/>
      <pc:docMkLst>
        <pc:docMk/>
      </pc:docMkLst>
      <pc:sldChg chg="modSp mod">
        <pc:chgData name="Patric Peloquin" userId="9eacfbb0-fd00-438a-bc85-8b7658ad6aa7" providerId="ADAL" clId="{C7D13F1E-9BC8-438A-9331-DF41A4948EAE}" dt="2025-07-13T19:04:05.869" v="27" actId="20577"/>
        <pc:sldMkLst>
          <pc:docMk/>
          <pc:sldMk cId="974014828" sldId="256"/>
        </pc:sldMkLst>
        <pc:spChg chg="mod">
          <ac:chgData name="Patric Peloquin" userId="9eacfbb0-fd00-438a-bc85-8b7658ad6aa7" providerId="ADAL" clId="{C7D13F1E-9BC8-438A-9331-DF41A4948EAE}" dt="2025-07-13T19:01:59.973" v="7" actId="1076"/>
          <ac:spMkLst>
            <pc:docMk/>
            <pc:sldMk cId="974014828" sldId="256"/>
            <ac:spMk id="2" creationId="{F35FCBA7-B282-76CA-382E-400FD876B373}"/>
          </ac:spMkLst>
        </pc:spChg>
        <pc:spChg chg="mod">
          <ac:chgData name="Patric Peloquin" userId="9eacfbb0-fd00-438a-bc85-8b7658ad6aa7" providerId="ADAL" clId="{C7D13F1E-9BC8-438A-9331-DF41A4948EAE}" dt="2025-07-13T19:04:05.869" v="27" actId="20577"/>
          <ac:spMkLst>
            <pc:docMk/>
            <pc:sldMk cId="974014828" sldId="256"/>
            <ac:spMk id="3" creationId="{22960E80-3E68-6B20-0CB6-0D481FE9C99E}"/>
          </ac:spMkLst>
        </pc:spChg>
      </pc:sldChg>
      <pc:sldChg chg="modSp add mod">
        <pc:chgData name="Patric Peloquin" userId="9eacfbb0-fd00-438a-bc85-8b7658ad6aa7" providerId="ADAL" clId="{C7D13F1E-9BC8-438A-9331-DF41A4948EAE}" dt="2025-07-13T19:04:35.137" v="30" actId="115"/>
        <pc:sldMkLst>
          <pc:docMk/>
          <pc:sldMk cId="3638501262" sldId="257"/>
        </pc:sldMkLst>
        <pc:spChg chg="mod">
          <ac:chgData name="Patric Peloquin" userId="9eacfbb0-fd00-438a-bc85-8b7658ad6aa7" providerId="ADAL" clId="{C7D13F1E-9BC8-438A-9331-DF41A4948EAE}" dt="2025-07-13T19:04:35.137" v="30" actId="115"/>
          <ac:spMkLst>
            <pc:docMk/>
            <pc:sldMk cId="3638501262" sldId="257"/>
            <ac:spMk id="3" creationId="{C474DF90-2E5F-49A0-A518-4BF882DC158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EC324-D9A2-608A-E3C0-F456A4C011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9C7D230F-937B-3DC2-6310-BA8C28DA3D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BCCC6D93-0A8F-BA9A-238B-7191456142A7}"/>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49E1ADD0-ED8A-254A-45DF-C2368C440CB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77D9DBA-2E27-3695-C5D9-4827131101C8}"/>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213259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4DEAE-350D-5539-0646-B1134F4998C1}"/>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E492A799-B83F-20F3-A033-99A546A4BC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080AE05-07E1-CD45-9904-7F579F949EB2}"/>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E1FF3DB5-F37F-D139-17B6-DF481F6CF9F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D6F4698-CD0D-A052-5989-766D1E673CFA}"/>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1723249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6273EF-C310-EAB7-0149-E228FE6116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4D4DE3A-F879-15FE-28C9-7396EA49C3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CF7EE13-9CFF-279C-6194-573A2EA2B6D9}"/>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C2C4FE7B-DD97-956C-46D5-8AFFDDBC859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EF4EFFB-731B-A90C-CF33-63605573C9B9}"/>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270016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361DE-914B-4B5D-D531-A491FEB456B5}"/>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79C6F7C7-D110-D87D-5C00-2CDDDB227D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EC33DD87-19C0-544C-40E7-60578F4B6012}"/>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885F5FCC-0B07-A522-C367-37E6588C944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3FA1A58-E2EA-F69C-0928-EF83A7E85E5E}"/>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364561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D6AE7-D71C-5B0A-F184-A199F6414D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E8AA076C-F9A7-1368-0310-6545AD0DE9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A5AAC2-4F6C-A56F-9630-630C6482C8DA}"/>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52F4347F-E4AD-D061-4771-5C3D202022D0}"/>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49E0F49-4047-6372-7198-F958C243516F}"/>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266253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BE733-B0EC-7AFD-32A2-36A9247627FB}"/>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97DAAA9A-E531-A8E0-D513-4FB1110351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5EF89449-FE30-A3E1-9C27-6ADC51DBA2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3F00F1AA-C73F-0953-44EE-E1098D38B93C}"/>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6" name="Footer Placeholder 5">
            <a:extLst>
              <a:ext uri="{FF2B5EF4-FFF2-40B4-BE49-F238E27FC236}">
                <a16:creationId xmlns:a16="http://schemas.microsoft.com/office/drawing/2014/main" id="{B5A2A07A-2BBA-601D-E1C8-5A10BA2A4AE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31734852-A7AB-14C5-0922-ECE0BD211006}"/>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1001952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8E4D8-5319-1A00-85DF-054EC81C37A4}"/>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9B50B04B-7F10-D48A-2556-E687B79FF2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3444E0-20E1-83A6-4A22-47BF61C166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7BFB4935-A1FC-ADD7-753C-26C0A498FB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2536F0-F5B7-3ECF-D3FB-B46B9A68E7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2EB729DA-EDDA-DFD7-F9C4-ACC3326E3B5A}"/>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8" name="Footer Placeholder 7">
            <a:extLst>
              <a:ext uri="{FF2B5EF4-FFF2-40B4-BE49-F238E27FC236}">
                <a16:creationId xmlns:a16="http://schemas.microsoft.com/office/drawing/2014/main" id="{122A52A1-BDCC-E7B0-19F9-604211E1BF6E}"/>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A61B6113-F412-95F8-8705-BFBA4A121F7D}"/>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141484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C8A5-7CAF-BDCA-0C3D-894F4BB5931E}"/>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D8965819-520A-EFF1-E931-D0F463618B74}"/>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4" name="Footer Placeholder 3">
            <a:extLst>
              <a:ext uri="{FF2B5EF4-FFF2-40B4-BE49-F238E27FC236}">
                <a16:creationId xmlns:a16="http://schemas.microsoft.com/office/drawing/2014/main" id="{9AD28A1D-B525-719E-61BC-6C606EF77B0E}"/>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7F825F0A-4A64-00B5-F771-6FE0FD26A6F3}"/>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149945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467A3B-7C85-1170-9BA4-D31F0ABDC708}"/>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3" name="Footer Placeholder 2">
            <a:extLst>
              <a:ext uri="{FF2B5EF4-FFF2-40B4-BE49-F238E27FC236}">
                <a16:creationId xmlns:a16="http://schemas.microsoft.com/office/drawing/2014/main" id="{001375E3-4428-B7B7-CE63-5EF47F319BEE}"/>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474E5F52-F1B0-A0C5-8F92-9E7AD983E837}"/>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247482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C824-8505-F220-2968-84B975BD0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13F28E83-27BC-6E12-7FE6-57CCC4F530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60E2BD65-323F-8106-1B4A-E9B105FFB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C543DD-F098-1880-E6C8-2D08BE64DAE1}"/>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6" name="Footer Placeholder 5">
            <a:extLst>
              <a:ext uri="{FF2B5EF4-FFF2-40B4-BE49-F238E27FC236}">
                <a16:creationId xmlns:a16="http://schemas.microsoft.com/office/drawing/2014/main" id="{F4DF7D80-1F28-911D-1546-A65E19631902}"/>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16F5271-D149-9C8D-3A46-40D328DF09CC}"/>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1578724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8A5A5-C073-CD70-A6E9-0037D1493B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B3987A78-EEA2-CE74-335F-FCECF20E02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75E96E0C-C28F-C302-BC94-6B83278C18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27A876-CA00-2891-61AF-E899BFEAC5FF}"/>
              </a:ext>
            </a:extLst>
          </p:cNvPr>
          <p:cNvSpPr>
            <a:spLocks noGrp="1"/>
          </p:cNvSpPr>
          <p:nvPr>
            <p:ph type="dt" sz="half" idx="10"/>
          </p:nvPr>
        </p:nvSpPr>
        <p:spPr/>
        <p:txBody>
          <a:bodyPr/>
          <a:lstStyle/>
          <a:p>
            <a:fld id="{47CC4F28-6D4C-4078-A8FD-4B41169C5327}" type="datetimeFigureOut">
              <a:rPr lang="fr-CA" smtClean="0"/>
              <a:t>2025-07-13</a:t>
            </a:fld>
            <a:endParaRPr lang="fr-CA"/>
          </a:p>
        </p:txBody>
      </p:sp>
      <p:sp>
        <p:nvSpPr>
          <p:cNvPr id="6" name="Footer Placeholder 5">
            <a:extLst>
              <a:ext uri="{FF2B5EF4-FFF2-40B4-BE49-F238E27FC236}">
                <a16:creationId xmlns:a16="http://schemas.microsoft.com/office/drawing/2014/main" id="{EE62DB4C-A3A5-00B9-2207-077DF137CD3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DF0B7412-D280-EACD-84FE-DCAC868818D5}"/>
              </a:ext>
            </a:extLst>
          </p:cNvPr>
          <p:cNvSpPr>
            <a:spLocks noGrp="1"/>
          </p:cNvSpPr>
          <p:nvPr>
            <p:ph type="sldNum" sz="quarter" idx="12"/>
          </p:nvPr>
        </p:nvSpPr>
        <p:spPr/>
        <p:txBody>
          <a:bodyPr/>
          <a:lstStyle/>
          <a:p>
            <a:fld id="{0E59EB64-B70D-4FE6-8E57-DC5981931E3B}" type="slidenum">
              <a:rPr lang="fr-CA" smtClean="0"/>
              <a:t>‹#›</a:t>
            </a:fld>
            <a:endParaRPr lang="fr-CA"/>
          </a:p>
        </p:txBody>
      </p:sp>
    </p:spTree>
    <p:extLst>
      <p:ext uri="{BB962C8B-B14F-4D97-AF65-F5344CB8AC3E}">
        <p14:creationId xmlns:p14="http://schemas.microsoft.com/office/powerpoint/2010/main" val="284600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2E5128-03CE-46F9-1091-E615931238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98CB811-51AA-8BB3-2F97-660091A800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01933AE1-35D1-F48F-EE34-926870923D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CC4F28-6D4C-4078-A8FD-4B41169C5327}" type="datetimeFigureOut">
              <a:rPr lang="fr-CA" smtClean="0"/>
              <a:t>2025-07-13</a:t>
            </a:fld>
            <a:endParaRPr lang="fr-CA"/>
          </a:p>
        </p:txBody>
      </p:sp>
      <p:sp>
        <p:nvSpPr>
          <p:cNvPr id="5" name="Footer Placeholder 4">
            <a:extLst>
              <a:ext uri="{FF2B5EF4-FFF2-40B4-BE49-F238E27FC236}">
                <a16:creationId xmlns:a16="http://schemas.microsoft.com/office/drawing/2014/main" id="{1188E415-F8B5-4AD9-0F41-D3E933363C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12A0C4A7-E641-3CFA-A330-EA0FCC5C41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59EB64-B70D-4FE6-8E57-DC5981931E3B}" type="slidenum">
              <a:rPr lang="fr-CA" smtClean="0"/>
              <a:t>‹#›</a:t>
            </a:fld>
            <a:endParaRPr lang="fr-CA"/>
          </a:p>
        </p:txBody>
      </p:sp>
    </p:spTree>
    <p:extLst>
      <p:ext uri="{BB962C8B-B14F-4D97-AF65-F5344CB8AC3E}">
        <p14:creationId xmlns:p14="http://schemas.microsoft.com/office/powerpoint/2010/main" val="318625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FCBA7-B282-76CA-382E-400FD876B373}"/>
              </a:ext>
            </a:extLst>
          </p:cNvPr>
          <p:cNvSpPr>
            <a:spLocks noGrp="1"/>
          </p:cNvSpPr>
          <p:nvPr>
            <p:ph type="ctrTitle"/>
          </p:nvPr>
        </p:nvSpPr>
        <p:spPr>
          <a:xfrm>
            <a:off x="1524000" y="0"/>
            <a:ext cx="9144000" cy="1909763"/>
          </a:xfrm>
        </p:spPr>
        <p:txBody>
          <a:bodyPr/>
          <a:lstStyle/>
          <a:p>
            <a:r>
              <a:rPr lang="fr-FR" u="sng" dirty="0"/>
              <a:t>Perspectives sur l'utilisation des ressources naturelles</a:t>
            </a:r>
            <a:endParaRPr lang="fr-CA" u="sng" dirty="0"/>
          </a:p>
        </p:txBody>
      </p:sp>
      <p:sp>
        <p:nvSpPr>
          <p:cNvPr id="3" name="Subtitle 2">
            <a:extLst>
              <a:ext uri="{FF2B5EF4-FFF2-40B4-BE49-F238E27FC236}">
                <a16:creationId xmlns:a16="http://schemas.microsoft.com/office/drawing/2014/main" id="{22960E80-3E68-6B20-0CB6-0D481FE9C99E}"/>
              </a:ext>
            </a:extLst>
          </p:cNvPr>
          <p:cNvSpPr>
            <a:spLocks noGrp="1"/>
          </p:cNvSpPr>
          <p:nvPr>
            <p:ph type="subTitle" idx="1"/>
          </p:nvPr>
        </p:nvSpPr>
        <p:spPr>
          <a:xfrm>
            <a:off x="1524000" y="1909763"/>
            <a:ext cx="9144000" cy="4730523"/>
          </a:xfrm>
        </p:spPr>
        <p:txBody>
          <a:bodyPr>
            <a:normAutofit fontScale="85000" lnSpcReduction="20000"/>
          </a:bodyPr>
          <a:lstStyle/>
          <a:p>
            <a:pPr algn="l"/>
            <a:r>
              <a:rPr lang="fr-FR" dirty="0"/>
              <a:t>L'utilisation des ressources naturelles est un sujet complexe. Différents points de vue existent en fonction des priorités que l’on place sur la durabilité, le développement économique, ou encore la justice sociale. Voici quelques perspectives principales sur l'utilisation des ressources naturelles :</a:t>
            </a:r>
          </a:p>
          <a:p>
            <a:pPr algn="l"/>
            <a:endParaRPr lang="fr-FR" dirty="0"/>
          </a:p>
          <a:p>
            <a:pPr algn="l"/>
            <a:r>
              <a:rPr lang="fr-FR" b="1" u="sng" dirty="0"/>
              <a:t>1. La perspective économique :</a:t>
            </a:r>
          </a:p>
          <a:p>
            <a:pPr algn="l"/>
            <a:r>
              <a:rPr lang="fr-FR" dirty="0"/>
              <a:t>D'un point de vue économique, les ressources naturelles sont perçues comme des matières premières essentielles à la croissance industrielle, à l'innovation et à la création de valeur. Les économies développées et émergentes ont souvent basé leur développement sur l'exploitation de ces ressources, qu’il s’agisse des énergies fossiles, des minerais ou des ressources agricoles.</a:t>
            </a:r>
          </a:p>
          <a:p>
            <a:pPr algn="l"/>
            <a:endParaRPr lang="fr-FR" dirty="0"/>
          </a:p>
          <a:p>
            <a:pPr algn="l"/>
            <a:r>
              <a:rPr lang="fr-FR" b="1" dirty="0"/>
              <a:t>Avantages :</a:t>
            </a:r>
            <a:r>
              <a:rPr lang="fr-FR" dirty="0"/>
              <a:t> Elles sont indispensables pour la production de biens et services, créent de la richesse et génèrent de l'emploi.</a:t>
            </a:r>
          </a:p>
          <a:p>
            <a:pPr algn="l"/>
            <a:r>
              <a:rPr lang="fr-FR" b="1" dirty="0"/>
              <a:t>Problématique :</a:t>
            </a:r>
            <a:r>
              <a:rPr lang="fr-FR" dirty="0"/>
              <a:t> Une surexploitation peut mener à l'épuisement des ressources, affectant ainsi les générations futures et conduisant à une volatilité des prix sur les marchés mondiaux.</a:t>
            </a:r>
          </a:p>
          <a:p>
            <a:pPr algn="l"/>
            <a:endParaRPr lang="fr-CA" dirty="0"/>
          </a:p>
        </p:txBody>
      </p:sp>
    </p:spTree>
    <p:extLst>
      <p:ext uri="{BB962C8B-B14F-4D97-AF65-F5344CB8AC3E}">
        <p14:creationId xmlns:p14="http://schemas.microsoft.com/office/powerpoint/2010/main" val="974014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043F2-0E0E-0F60-2603-A503981AE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ED1DB-6808-A688-47A3-20F8A34E565A}"/>
              </a:ext>
            </a:extLst>
          </p:cNvPr>
          <p:cNvSpPr>
            <a:spLocks noGrp="1"/>
          </p:cNvSpPr>
          <p:nvPr>
            <p:ph type="ctrTitle"/>
          </p:nvPr>
        </p:nvSpPr>
        <p:spPr>
          <a:xfrm>
            <a:off x="1524000" y="0"/>
            <a:ext cx="9144000" cy="1909763"/>
          </a:xfrm>
        </p:spPr>
        <p:txBody>
          <a:bodyPr/>
          <a:lstStyle/>
          <a:p>
            <a:r>
              <a:rPr lang="fr-FR" u="sng" dirty="0"/>
              <a:t>Perspectives sur l'utilisation des ressources naturelles</a:t>
            </a:r>
            <a:endParaRPr lang="fr-CA" u="sng" dirty="0"/>
          </a:p>
        </p:txBody>
      </p:sp>
      <p:sp>
        <p:nvSpPr>
          <p:cNvPr id="3" name="Subtitle 2">
            <a:extLst>
              <a:ext uri="{FF2B5EF4-FFF2-40B4-BE49-F238E27FC236}">
                <a16:creationId xmlns:a16="http://schemas.microsoft.com/office/drawing/2014/main" id="{C474DF90-2E5F-49A0-A518-4BF882DC158D}"/>
              </a:ext>
            </a:extLst>
          </p:cNvPr>
          <p:cNvSpPr>
            <a:spLocks noGrp="1"/>
          </p:cNvSpPr>
          <p:nvPr>
            <p:ph type="subTitle" idx="1"/>
          </p:nvPr>
        </p:nvSpPr>
        <p:spPr>
          <a:xfrm>
            <a:off x="1524000" y="1909763"/>
            <a:ext cx="9144000" cy="4730523"/>
          </a:xfrm>
        </p:spPr>
        <p:txBody>
          <a:bodyPr>
            <a:normAutofit fontScale="92500" lnSpcReduction="20000"/>
          </a:bodyPr>
          <a:lstStyle/>
          <a:p>
            <a:pPr algn="l"/>
            <a:r>
              <a:rPr lang="fr-FR" b="1" u="sng" dirty="0"/>
              <a:t>2. La perspective environnementale :</a:t>
            </a:r>
          </a:p>
          <a:p>
            <a:pPr algn="l"/>
            <a:r>
              <a:rPr lang="fr-FR" dirty="0"/>
              <a:t>Les scientifiques et les écologistes soulignent les conséquences néfastes de l'exploitation excessive des ressources naturelles. Cette vision met l’accent sur la nécessité de préserver les écosystèmes et de promouvoir des pratiques plus respectueuses de l’environnement. L’idéologie du "développement durable" en découle, qui cherche à satisfaire les besoins présents sans compromettre les ressources disponibles pour les générations futures.</a:t>
            </a:r>
          </a:p>
          <a:p>
            <a:pPr algn="l"/>
            <a:endParaRPr lang="fr-FR" dirty="0"/>
          </a:p>
          <a:p>
            <a:pPr algn="l"/>
            <a:r>
              <a:rPr lang="fr-FR" b="1" dirty="0"/>
              <a:t>Avantages :</a:t>
            </a:r>
            <a:r>
              <a:rPr lang="fr-FR" dirty="0"/>
              <a:t> Réduire la consommation des ressources naturelles et passer à des alternatives plus durables, comme les énergies renouvelables, permettrait de ralentir la dégradation de l’environnement, la perte de biodiversité et le réchauffement climatique.</a:t>
            </a:r>
          </a:p>
          <a:p>
            <a:pPr algn="l"/>
            <a:r>
              <a:rPr lang="fr-FR" b="1" dirty="0"/>
              <a:t>Problématique :</a:t>
            </a:r>
            <a:r>
              <a:rPr lang="fr-FR" dirty="0"/>
              <a:t> Une transition complète vers des pratiques durables nécessite des investissements massifs, des changements dans les infrastructures et une volonté politique forte.</a:t>
            </a:r>
          </a:p>
          <a:p>
            <a:pPr algn="l"/>
            <a:endParaRPr lang="fr-CA" dirty="0"/>
          </a:p>
        </p:txBody>
      </p:sp>
    </p:spTree>
    <p:extLst>
      <p:ext uri="{BB962C8B-B14F-4D97-AF65-F5344CB8AC3E}">
        <p14:creationId xmlns:p14="http://schemas.microsoft.com/office/powerpoint/2010/main" val="3638501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6</TotalTime>
  <Words>304</Words>
  <Application>Microsoft Office PowerPoint</Application>
  <PresentationFormat>Widescreen</PresentationFormat>
  <Paragraphs>14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Perspectives sur l'utilisation des ressources naturelles</vt:lpstr>
      <vt:lpstr>Perspectives sur l'utilisation des ressources naturelles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2025-07-13T18:58:31Z</dcterms:created>
  <dcterms:modified xsi:type="dcterms:W3CDTF">2025-07-13T19:04:37Z</dcterms:modified>
</cp:coreProperties>
</file>