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4607C1-E58B-424A-9D4E-65822376ACEC}" v="5" dt="2025-07-14T14:56:21.0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084607C1-E58B-424A-9D4E-65822376ACEC}"/>
    <pc:docChg chg="undo custSel addSld modSld">
      <pc:chgData name="Patric Peloquin" userId="9eacfbb0-fd00-438a-bc85-8b7658ad6aa7" providerId="ADAL" clId="{084607C1-E58B-424A-9D4E-65822376ACEC}" dt="2025-07-14T14:59:14.024" v="49" actId="27636"/>
      <pc:docMkLst>
        <pc:docMk/>
      </pc:docMkLst>
      <pc:sldChg chg="modSp add mod">
        <pc:chgData name="Patric Peloquin" userId="9eacfbb0-fd00-438a-bc85-8b7658ad6aa7" providerId="ADAL" clId="{084607C1-E58B-424A-9D4E-65822376ACEC}" dt="2025-07-14T14:57:24.860" v="30" actId="20577"/>
        <pc:sldMkLst>
          <pc:docMk/>
          <pc:sldMk cId="3473917645" sldId="259"/>
        </pc:sldMkLst>
        <pc:spChg chg="mod">
          <ac:chgData name="Patric Peloquin" userId="9eacfbb0-fd00-438a-bc85-8b7658ad6aa7" providerId="ADAL" clId="{084607C1-E58B-424A-9D4E-65822376ACEC}" dt="2025-07-14T14:57:24.860" v="30" actId="20577"/>
          <ac:spMkLst>
            <pc:docMk/>
            <pc:sldMk cId="3473917645" sldId="259"/>
            <ac:spMk id="2" creationId="{37455053-DA8A-99E2-3028-3B5B676E364F}"/>
          </ac:spMkLst>
        </pc:spChg>
        <pc:spChg chg="mod">
          <ac:chgData name="Patric Peloquin" userId="9eacfbb0-fd00-438a-bc85-8b7658ad6aa7" providerId="ADAL" clId="{084607C1-E58B-424A-9D4E-65822376ACEC}" dt="2025-07-14T14:54:36.071" v="11" actId="27636"/>
          <ac:spMkLst>
            <pc:docMk/>
            <pc:sldMk cId="3473917645" sldId="259"/>
            <ac:spMk id="3" creationId="{6C546A82-BCAA-6267-CC10-ACC5EB4F79A6}"/>
          </ac:spMkLst>
        </pc:spChg>
      </pc:sldChg>
      <pc:sldChg chg="modSp add mod">
        <pc:chgData name="Patric Peloquin" userId="9eacfbb0-fd00-438a-bc85-8b7658ad6aa7" providerId="ADAL" clId="{084607C1-E58B-424A-9D4E-65822376ACEC}" dt="2025-07-14T14:58:00.049" v="40" actId="27636"/>
        <pc:sldMkLst>
          <pc:docMk/>
          <pc:sldMk cId="2924541620" sldId="260"/>
        </pc:sldMkLst>
        <pc:spChg chg="mod">
          <ac:chgData name="Patric Peloquin" userId="9eacfbb0-fd00-438a-bc85-8b7658ad6aa7" providerId="ADAL" clId="{084607C1-E58B-424A-9D4E-65822376ACEC}" dt="2025-07-14T14:57:30.281" v="34" actId="20577"/>
          <ac:spMkLst>
            <pc:docMk/>
            <pc:sldMk cId="2924541620" sldId="260"/>
            <ac:spMk id="2" creationId="{0DE7F533-70D6-BDC2-9ED1-41D8B11BED1C}"/>
          </ac:spMkLst>
        </pc:spChg>
        <pc:spChg chg="mod">
          <ac:chgData name="Patric Peloquin" userId="9eacfbb0-fd00-438a-bc85-8b7658ad6aa7" providerId="ADAL" clId="{084607C1-E58B-424A-9D4E-65822376ACEC}" dt="2025-07-14T14:58:00.049" v="40" actId="27636"/>
          <ac:spMkLst>
            <pc:docMk/>
            <pc:sldMk cId="2924541620" sldId="260"/>
            <ac:spMk id="3" creationId="{3F53EF6B-72F6-6158-5A2A-F05BF9C79325}"/>
          </ac:spMkLst>
        </pc:spChg>
      </pc:sldChg>
      <pc:sldChg chg="modSp add mod">
        <pc:chgData name="Patric Peloquin" userId="9eacfbb0-fd00-438a-bc85-8b7658ad6aa7" providerId="ADAL" clId="{084607C1-E58B-424A-9D4E-65822376ACEC}" dt="2025-07-14T14:59:14.024" v="49" actId="27636"/>
        <pc:sldMkLst>
          <pc:docMk/>
          <pc:sldMk cId="4119843693" sldId="261"/>
        </pc:sldMkLst>
        <pc:spChg chg="mod">
          <ac:chgData name="Patric Peloquin" userId="9eacfbb0-fd00-438a-bc85-8b7658ad6aa7" providerId="ADAL" clId="{084607C1-E58B-424A-9D4E-65822376ACEC}" dt="2025-07-14T14:57:39.575" v="38" actId="20577"/>
          <ac:spMkLst>
            <pc:docMk/>
            <pc:sldMk cId="4119843693" sldId="261"/>
            <ac:spMk id="2" creationId="{1415C715-ED70-A7D6-3C52-EFC0AB5DFE15}"/>
          </ac:spMkLst>
        </pc:spChg>
        <pc:spChg chg="mod">
          <ac:chgData name="Patric Peloquin" userId="9eacfbb0-fd00-438a-bc85-8b7658ad6aa7" providerId="ADAL" clId="{084607C1-E58B-424A-9D4E-65822376ACEC}" dt="2025-07-14T14:59:14.024" v="49" actId="27636"/>
          <ac:spMkLst>
            <pc:docMk/>
            <pc:sldMk cId="4119843693" sldId="261"/>
            <ac:spMk id="3" creationId="{CDA6D8E1-C2A4-366D-9F4F-533E84E7949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325C-EAB8-64A4-D8D4-35F3E61875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48E7EA-8330-2F99-DBE8-F2FC5F57F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1A8C6-B25F-D3DD-A482-8D9169EF0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6775E-2D86-AA4F-D7F3-E0246E08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73167-DE36-58F5-6CB8-76F607E21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7721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D3C68-38CE-B89D-B60A-60EFE413B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C2AC33-093E-9B53-F87C-EB424EBF7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A76B8-F973-0CDB-28C5-A7EFEF28B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6D0DD-A774-A1CB-0CC2-7CCA953A3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047C9-666C-AA84-0357-CD2EA5F1B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73468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2F3A3-632A-1999-9C75-A0FC63949F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B01C20-33B3-3F36-7CD3-3F3841A87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C688FF-66FE-9142-CDFF-452D667F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640693-7EA5-8FAC-808D-73381EED5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8CEE36-170C-613D-B7B9-859BF667A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24224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20842-D18F-14FC-B136-37995E446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5F914-6C8A-1396-3BC6-9E78D196C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D2DB6-0D40-D60E-4EF8-4DD0A2760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8BFFC3-1E19-D158-2E8B-D2342E449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28145-5D67-8F1F-6989-E7414C442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7828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08B60-CBFB-3AE7-8C5F-DE6D76EF8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4FB84-5D58-14C9-32DA-031B49135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468D0-5F27-09B1-EE67-7BA24DC70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E6DAB-9FF5-C9DF-3F92-63F107935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B1358-B8E3-A37B-89FF-CE3798549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83779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73CF3-4A07-C14C-FA0A-7A337C4BC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CA42B-4D3F-7C51-BE73-0678C7131E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5C0D83-C77D-BD28-33E0-2EADAE25C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64E4F-B8DB-1A44-6385-3CF621DE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11F168-6E98-204E-9939-549A2F2B7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5A2755-A06A-2653-2596-994F2EE44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07053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1291B-D05A-87BA-91FE-9BB825BE7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F17D4-A64A-CF35-00B2-BA72BF9F0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E05D1F-2ABC-E517-3D47-21B60BAB4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0D5CE8-8A53-5252-782D-3BB316278B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200AAB-4D87-DD93-5611-FC96726FE7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DF7C96-B5C3-F773-ECD0-63B2C69B8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F90BCF-908E-C60C-778D-7CC9EF12D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D0F4B8-F1EC-CC15-003E-9AF4A8337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0186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467DA-0910-321C-B63E-A885BA4A6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C73EF1-5264-4CBA-C4A1-F54BF3362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B01E2D-D0B8-1BB1-0591-C41792347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989BC5-82F8-B569-A11E-F9D510261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32567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7B83FC-7F04-F5BC-EA73-B453902EF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E133D5-B504-1F2F-251F-AAE3A2748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B39B0E-5639-BEDF-7928-B1F19E5C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41113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F40D8-D75D-8303-AC79-3B715436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05305-EC51-87C2-C81F-F06A60223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344A75-22E5-C1C0-27EC-2191EE8951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F9972A-EE99-94BB-90CD-32E4F5179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491A9-9CA0-1848-D674-36E6C2870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B6354D-E53C-4066-3800-42E1588FE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85148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E04EF-79C6-23F7-8468-CD529ADFE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1953A0-7970-AB83-9AF0-875E22CC9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7627F-17B7-F310-753F-087CB53668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AA2E9-E6E0-5C47-4736-51E97F837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DD1B0-7269-BE6F-5B2A-BC5400F7B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1C431C-4448-4C1A-D422-976645211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52988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91513D-38C1-C50F-A122-6F5915329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6AEE4B-AEEF-E599-9BF4-073AD08A7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FEFF1-CA0B-54C8-C3CE-0DA96109F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180D87-ED99-4812-BEB7-434D4B9BEE3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12B1-7A1B-453A-0740-D3390FD10B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041D4-5D5A-A107-9E5A-0FC3931A7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CB16BD-EE96-4594-A4E8-92B6A71881EC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8250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883D-7CA2-3BFD-5CD2-2EA302983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2"/>
          </a:xfrm>
        </p:spPr>
        <p:txBody>
          <a:bodyPr>
            <a:normAutofit/>
          </a:bodyPr>
          <a:lstStyle/>
          <a:p>
            <a:r>
              <a:rPr lang="fr-CA" u="sng" dirty="0"/>
              <a:t>La mondialisation et les enjeux sociaux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79BE15-F1BA-643C-A470-153186B36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419600"/>
          </a:xfrm>
        </p:spPr>
        <p:txBody>
          <a:bodyPr/>
          <a:lstStyle/>
          <a:p>
            <a:pPr algn="l"/>
            <a:r>
              <a:rPr lang="fr-FR" dirty="0"/>
              <a:t>La </a:t>
            </a:r>
            <a:r>
              <a:rPr lang="fr-FR" b="1" dirty="0"/>
              <a:t>mondialisation</a:t>
            </a:r>
            <a:r>
              <a:rPr lang="fr-FR" dirty="0"/>
              <a:t> désigne le processus d'intensification des échanges (biens, services, capitaux, informations, personnes) à l’échelle mondiale, favorisé par les avancées technologiques, les politiques de libéralisation économique et l’interdépendance croissante des pays.</a:t>
            </a:r>
          </a:p>
          <a:p>
            <a:pPr algn="l"/>
            <a:endParaRPr lang="fr-FR" dirty="0"/>
          </a:p>
          <a:p>
            <a:pPr algn="l"/>
            <a:r>
              <a:rPr lang="fr-FR" dirty="0"/>
              <a:t>La mondialisation soulève plusieurs </a:t>
            </a:r>
            <a:r>
              <a:rPr lang="fr-FR" b="1" dirty="0"/>
              <a:t>enjeux sociaux</a:t>
            </a:r>
            <a:r>
              <a:rPr lang="fr-FR" dirty="0"/>
              <a:t> majeurs. Voici les principaux :</a:t>
            </a:r>
          </a:p>
          <a:p>
            <a:pPr algn="l"/>
            <a:endParaRPr lang="fr-FR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1275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1A7D43-37E0-D62E-FA1A-AA1454AA3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87034-9F15-2312-7A73-6A7F955650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2"/>
          </a:xfrm>
        </p:spPr>
        <p:txBody>
          <a:bodyPr>
            <a:normAutofit/>
          </a:bodyPr>
          <a:lstStyle/>
          <a:p>
            <a:r>
              <a:rPr lang="fr-CA" u="sng" dirty="0"/>
              <a:t>La mondialisation et les enjeux sociaux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D218B-263B-6155-BB54-C11FFC55B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419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b="1" u="sng" dirty="0"/>
              <a:t>🔹 1. Inégalités sociales et économiques</a:t>
            </a:r>
          </a:p>
          <a:p>
            <a:pPr algn="l"/>
            <a:endParaRPr lang="fr-FR" b="1" u="sng" dirty="0"/>
          </a:p>
          <a:p>
            <a:pPr algn="l"/>
            <a:r>
              <a:rPr lang="fr-FR" b="1" dirty="0"/>
              <a:t>Entre les pays</a:t>
            </a:r>
            <a:r>
              <a:rPr lang="fr-FR" dirty="0"/>
              <a:t> : Les pays développés bénéficient davantage des flux économiques mondiaux que ceux en développement, aggravant les écarts de richesse.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À l’intérieur des pays</a:t>
            </a:r>
            <a:r>
              <a:rPr lang="fr-FR" dirty="0"/>
              <a:t> : Certains secteurs ou régions profitent de la mondialisation, tandis que d'autres (industrie, agriculture traditionnelle) subissent la concurrence mondiale, provoquant chômage et précarité.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Exemples</a:t>
            </a:r>
            <a:r>
              <a:rPr lang="fr-FR" dirty="0"/>
              <a:t> : Délocalisations en Europe, travailleurs pauvres dans les pays du Sud moins développés.</a:t>
            </a:r>
          </a:p>
          <a:p>
            <a:pPr algn="l"/>
            <a:endParaRPr lang="fr-FR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62192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22983-CDC5-6EF2-C9FE-DB0DE442C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B485C-4DE6-C471-15A1-5C804CC80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2"/>
          </a:xfrm>
        </p:spPr>
        <p:txBody>
          <a:bodyPr>
            <a:normAutofit/>
          </a:bodyPr>
          <a:lstStyle/>
          <a:p>
            <a:r>
              <a:rPr lang="fr-CA" u="sng" dirty="0"/>
              <a:t>La mondialisation et les enjeux sociaux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09B60-8116-CBF6-AF74-EFEAB207D7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419600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1" u="sng" dirty="0"/>
              <a:t>🔹 2. Conditions de travail</a:t>
            </a:r>
          </a:p>
          <a:p>
            <a:pPr algn="l"/>
            <a:endParaRPr lang="fr-FR" b="1" u="sng" dirty="0"/>
          </a:p>
          <a:p>
            <a:pPr algn="l"/>
            <a:r>
              <a:rPr lang="fr-FR" dirty="0"/>
              <a:t>Dans certains pays, la recherche de faibles coûts de production mène à :</a:t>
            </a:r>
          </a:p>
          <a:p>
            <a:pPr algn="l"/>
            <a:r>
              <a:rPr lang="fr-FR" b="1" dirty="0"/>
              <a:t> - Travail précaire ou informel.</a:t>
            </a:r>
            <a:endParaRPr lang="fr-FR" dirty="0"/>
          </a:p>
          <a:p>
            <a:pPr algn="l"/>
            <a:r>
              <a:rPr lang="fr-FR" b="1" dirty="0"/>
              <a:t> - Exploitation des travailleurs</a:t>
            </a:r>
            <a:r>
              <a:rPr lang="fr-FR" dirty="0"/>
              <a:t> (heures excessives, bas salaires, conditions dangereuses).</a:t>
            </a:r>
          </a:p>
          <a:p>
            <a:pPr algn="l"/>
            <a:r>
              <a:rPr lang="fr-FR" b="1" dirty="0"/>
              <a:t> - Travail des enfants.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Exemple</a:t>
            </a:r>
            <a:r>
              <a:rPr lang="fr-FR" dirty="0"/>
              <a:t> : Usines textiles en Asie du Sud-Est travaillant pour des marques occidentales.</a:t>
            </a:r>
          </a:p>
          <a:p>
            <a:pPr algn="l"/>
            <a:endParaRPr lang="fr-FR" dirty="0"/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4599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871F35-9738-BA77-1D65-D20B169FA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55053-DA8A-99E2-3028-3B5B676E3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2"/>
          </a:xfrm>
        </p:spPr>
        <p:txBody>
          <a:bodyPr>
            <a:normAutofit/>
          </a:bodyPr>
          <a:lstStyle/>
          <a:p>
            <a:r>
              <a:rPr lang="fr-CA" u="sng" dirty="0"/>
              <a:t>La mondialisation et les enjeux sociaux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546A82-BCAA-6267-CC10-ACC5EB4F79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419600"/>
          </a:xfrm>
        </p:spPr>
        <p:txBody>
          <a:bodyPr>
            <a:normAutofit fontScale="92500"/>
          </a:bodyPr>
          <a:lstStyle/>
          <a:p>
            <a:pPr algn="l"/>
            <a:r>
              <a:rPr lang="fr-FR" b="1" u="sng" dirty="0"/>
              <a:t>🔹 3. Mobilité humaine et migrations</a:t>
            </a:r>
          </a:p>
          <a:p>
            <a:pPr algn="l"/>
            <a:r>
              <a:rPr lang="fr-FR" dirty="0"/>
              <a:t>La mondialisation favorise les migrations économiques ou climatiques, avec des conséquences :</a:t>
            </a:r>
          </a:p>
          <a:p>
            <a:pPr lvl="1" algn="l"/>
            <a:r>
              <a:rPr lang="fr-FR" dirty="0"/>
              <a:t>Positives : transferts de fonds, enrichissement culturel.</a:t>
            </a:r>
          </a:p>
          <a:p>
            <a:pPr lvl="1" algn="l"/>
            <a:r>
              <a:rPr lang="fr-FR" dirty="0"/>
              <a:t>Négatives : tensions sociales, exploitation des migrants, difficultés d'intégration.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🔹 4. Choc culturel et perte d'identités</a:t>
            </a:r>
          </a:p>
          <a:p>
            <a:pPr algn="l"/>
            <a:r>
              <a:rPr lang="fr-FR" dirty="0"/>
              <a:t>Uniformisation culturelle par la diffusion mondiale de modes de vie occidentaux (langue anglaise, fast-food, cinéma américain).</a:t>
            </a:r>
          </a:p>
          <a:p>
            <a:pPr algn="l"/>
            <a:r>
              <a:rPr lang="fr-FR" b="1" dirty="0"/>
              <a:t>Risque</a:t>
            </a:r>
            <a:r>
              <a:rPr lang="fr-FR" dirty="0"/>
              <a:t> : disparition des langues et traditions locales, mais aussi </a:t>
            </a:r>
            <a:r>
              <a:rPr lang="fr-FR" b="1" dirty="0"/>
              <a:t>résistances culturelles</a:t>
            </a:r>
            <a:r>
              <a:rPr lang="fr-FR" dirty="0"/>
              <a:t> (retour au local, valorisation des cultures autochtones).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473917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96DE8-4B86-B640-2137-E969E16E5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7F533-70D6-BDC2-9ED1-41D8B11BE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2"/>
          </a:xfrm>
        </p:spPr>
        <p:txBody>
          <a:bodyPr>
            <a:normAutofit/>
          </a:bodyPr>
          <a:lstStyle/>
          <a:p>
            <a:r>
              <a:rPr lang="fr-CA" u="sng" dirty="0"/>
              <a:t>La mondialisation et les enjeux sociaux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53EF6B-72F6-6158-5A2A-F05BF9C793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419600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1" u="sng" dirty="0"/>
              <a:t>🔹 5. Enjeux environnementaux et sociaux liés</a:t>
            </a:r>
          </a:p>
          <a:p>
            <a:pPr algn="l"/>
            <a:r>
              <a:rPr lang="fr-FR" dirty="0"/>
              <a:t>Pollution, surexploitation des ressources, déforestation, changement climatique.</a:t>
            </a:r>
          </a:p>
          <a:p>
            <a:pPr algn="l"/>
            <a:r>
              <a:rPr lang="fr-FR" dirty="0"/>
              <a:t>Ce sont souvent les populations les plus vulnérables qui subissent les effets de ces crises (ex : paysans déplacés, populations exposées à la montée des eaux).</a:t>
            </a:r>
          </a:p>
          <a:p>
            <a:pPr algn="l"/>
            <a:endParaRPr lang="fr-FR" dirty="0"/>
          </a:p>
          <a:p>
            <a:pPr algn="l"/>
            <a:r>
              <a:rPr lang="fr-FR" b="1" u="sng" dirty="0"/>
              <a:t>🔹 6. Rôle des ONG et des mouvements sociaux</a:t>
            </a:r>
          </a:p>
          <a:p>
            <a:pPr algn="l"/>
            <a:r>
              <a:rPr lang="fr-FR" dirty="0"/>
              <a:t>En réponse à ces inégalités et injustices, des acteurs sociaux (ONG, syndicats, mouvements altermondialistes) réclament une </a:t>
            </a:r>
            <a:r>
              <a:rPr lang="fr-FR" b="1" dirty="0"/>
              <a:t>mondialisation plus éthique</a:t>
            </a:r>
            <a:r>
              <a:rPr lang="fr-FR" dirty="0"/>
              <a:t>, durable et solidaire.</a:t>
            </a:r>
          </a:p>
          <a:p>
            <a:pPr algn="l"/>
            <a:r>
              <a:rPr lang="fr-FR" dirty="0"/>
              <a:t>Exemples : commerce équitable, forums sociaux mondiaux.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24541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B0A78-BA46-4A73-6D7A-851D840C0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5C715-ED70-A7D6-3C52-EFC0AB5DFE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2"/>
          </a:xfrm>
        </p:spPr>
        <p:txBody>
          <a:bodyPr>
            <a:normAutofit/>
          </a:bodyPr>
          <a:lstStyle/>
          <a:p>
            <a:r>
              <a:rPr lang="fr-CA" u="sng" dirty="0"/>
              <a:t>La mondialisation et les enjeux sociaux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A6D8E1-C2A4-366D-9F4F-533E84E794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0943"/>
            <a:ext cx="9144000" cy="4419600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3200" b="1" u="sng" dirty="0"/>
              <a:t>✅ En résumé :</a:t>
            </a:r>
          </a:p>
          <a:p>
            <a:pPr algn="l"/>
            <a:r>
              <a:rPr lang="fr-FR" sz="3200" dirty="0"/>
              <a:t>La mondialisation ouvre des opportunités (développement, innovations, échanges culturels), mais elle exacerbe aussi des </a:t>
            </a:r>
            <a:r>
              <a:rPr lang="fr-FR" sz="3200" b="1" dirty="0"/>
              <a:t>fractures sociales</a:t>
            </a:r>
            <a:r>
              <a:rPr lang="fr-FR" sz="3200" dirty="0"/>
              <a:t>, appelant à une régulation plus juste et humaine.</a:t>
            </a:r>
          </a:p>
          <a:p>
            <a:pPr algn="l"/>
            <a:endParaRPr lang="fr-FR" sz="3200" dirty="0"/>
          </a:p>
          <a:p>
            <a:pPr algn="l"/>
            <a:r>
              <a:rPr lang="fr-FR" sz="3200" dirty="0"/>
              <a:t> Les enjeux sociaux de la mondialisation sont donc centraux dans les débats contemporains sur l’avenir du modèle économique mondial.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119843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479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La mondialisation et les enjeux sociaux</vt:lpstr>
      <vt:lpstr>La mondialisation et les enjeux sociaux</vt:lpstr>
      <vt:lpstr>La mondialisation et les enjeux sociaux</vt:lpstr>
      <vt:lpstr>La mondialisation et les enjeux sociaux # 2</vt:lpstr>
      <vt:lpstr>La mondialisation et les enjeux sociaux # 2</vt:lpstr>
      <vt:lpstr>La mondialisation et les enjeux sociaux #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2025-07-14T14:46:37Z</dcterms:created>
  <dcterms:modified xsi:type="dcterms:W3CDTF">2025-07-14T14:59:18Z</dcterms:modified>
</cp:coreProperties>
</file>