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3B5C66-13BA-44DB-922D-969B8EB2B93C}" v="2" dt="2025-07-13T18:25:41.9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943B5C66-13BA-44DB-922D-969B8EB2B93C}"/>
    <pc:docChg chg="custSel addSld modSld">
      <pc:chgData name="Patric Peloquin" userId="9eacfbb0-fd00-438a-bc85-8b7658ad6aa7" providerId="ADAL" clId="{943B5C66-13BA-44DB-922D-969B8EB2B93C}" dt="2025-07-13T18:29:25.099" v="149" actId="20577"/>
      <pc:docMkLst>
        <pc:docMk/>
      </pc:docMkLst>
      <pc:sldChg chg="modSp add mod">
        <pc:chgData name="Patric Peloquin" userId="9eacfbb0-fd00-438a-bc85-8b7658ad6aa7" providerId="ADAL" clId="{943B5C66-13BA-44DB-922D-969B8EB2B93C}" dt="2025-07-13T18:25:15.217" v="8" actId="27636"/>
        <pc:sldMkLst>
          <pc:docMk/>
          <pc:sldMk cId="77748067" sldId="257"/>
        </pc:sldMkLst>
        <pc:spChg chg="mod">
          <ac:chgData name="Patric Peloquin" userId="9eacfbb0-fd00-438a-bc85-8b7658ad6aa7" providerId="ADAL" clId="{943B5C66-13BA-44DB-922D-969B8EB2B93C}" dt="2025-07-13T18:25:15.217" v="8" actId="27636"/>
          <ac:spMkLst>
            <pc:docMk/>
            <pc:sldMk cId="77748067" sldId="257"/>
            <ac:spMk id="3" creationId="{1BEA9581-7DF1-B5CC-437B-3CB8E5F3A694}"/>
          </ac:spMkLst>
        </pc:spChg>
      </pc:sldChg>
      <pc:sldChg chg="modSp add mod">
        <pc:chgData name="Patric Peloquin" userId="9eacfbb0-fd00-438a-bc85-8b7658ad6aa7" providerId="ADAL" clId="{943B5C66-13BA-44DB-922D-969B8EB2B93C}" dt="2025-07-13T18:29:25.099" v="149" actId="20577"/>
        <pc:sldMkLst>
          <pc:docMk/>
          <pc:sldMk cId="2302802328" sldId="258"/>
        </pc:sldMkLst>
        <pc:spChg chg="mod">
          <ac:chgData name="Patric Peloquin" userId="9eacfbb0-fd00-438a-bc85-8b7658ad6aa7" providerId="ADAL" clId="{943B5C66-13BA-44DB-922D-969B8EB2B93C}" dt="2025-07-13T18:29:25.099" v="149" actId="20577"/>
          <ac:spMkLst>
            <pc:docMk/>
            <pc:sldMk cId="2302802328" sldId="258"/>
            <ac:spMk id="3" creationId="{77AF2A55-453E-41C7-0E08-8440113719E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BC06F-90F7-1F49-6211-201BA79DAC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F166B389-289A-3D4F-5DEB-B41DA1CE05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AD8520DA-2F91-B605-67A6-113FF6017245}"/>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5" name="Footer Placeholder 4">
            <a:extLst>
              <a:ext uri="{FF2B5EF4-FFF2-40B4-BE49-F238E27FC236}">
                <a16:creationId xmlns:a16="http://schemas.microsoft.com/office/drawing/2014/main" id="{CD9B513D-D555-B15C-DC0B-208B82B62B19}"/>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3A502A3-059E-EBB4-56F9-F4837069823F}"/>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3432910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F5AF5-18AE-1501-5A15-058CD3686D05}"/>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EA7A1CE6-6ED6-F523-CDFA-AE0A0035BA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E7B429F9-CB37-9BBB-9C84-0FEA4A17B82F}"/>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5" name="Footer Placeholder 4">
            <a:extLst>
              <a:ext uri="{FF2B5EF4-FFF2-40B4-BE49-F238E27FC236}">
                <a16:creationId xmlns:a16="http://schemas.microsoft.com/office/drawing/2014/main" id="{CCEB349D-0B76-44FB-C341-997D5D21C423}"/>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8ADB15B3-B548-067F-D667-1F560711817A}"/>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2067238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86C8043-0CD9-9B1C-7E2E-DD7E0D2EC2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2DEC1A29-38D6-5F22-086F-0CCEAD8656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FF702CB-90A6-56EE-4099-AFEE830EE347}"/>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5" name="Footer Placeholder 4">
            <a:extLst>
              <a:ext uri="{FF2B5EF4-FFF2-40B4-BE49-F238E27FC236}">
                <a16:creationId xmlns:a16="http://schemas.microsoft.com/office/drawing/2014/main" id="{F6B500A2-14A3-1921-9A35-EBB66B6692A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7840555-F931-EA6E-55A5-B555ABD1CD96}"/>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2980115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8B569-C1BF-5C6A-5EEC-D7439D59AC04}"/>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A6A1D489-5E6B-0D8F-9BDB-1FAA421DF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A4852AE-1FE4-8B83-C406-9149E99BA3A9}"/>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5" name="Footer Placeholder 4">
            <a:extLst>
              <a:ext uri="{FF2B5EF4-FFF2-40B4-BE49-F238E27FC236}">
                <a16:creationId xmlns:a16="http://schemas.microsoft.com/office/drawing/2014/main" id="{B20F4CBE-96FB-23C5-EA62-2734CCD4C6E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D848CFF-DA67-639D-E1E0-4CB08A5BB105}"/>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910579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8F31B-7C4C-76B7-B5AC-90D6629C09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032A7241-CD23-62F9-A51D-5E2D8C749F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1651FC-8BEE-20D0-1B0C-80428BF38A8B}"/>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5" name="Footer Placeholder 4">
            <a:extLst>
              <a:ext uri="{FF2B5EF4-FFF2-40B4-BE49-F238E27FC236}">
                <a16:creationId xmlns:a16="http://schemas.microsoft.com/office/drawing/2014/main" id="{8F95D55F-8787-E796-F108-F16BD03BA7C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3E6D21E6-3774-5B26-B3E2-821E9033C9E3}"/>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1061877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E33ED-030E-3CD7-133B-BB6924F4B277}"/>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90D85565-FF93-9E9E-2421-25E32DD878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F9AD107E-D952-2648-779F-D741916E58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05190EF6-2D91-4221-2355-119E614920A2}"/>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6" name="Footer Placeholder 5">
            <a:extLst>
              <a:ext uri="{FF2B5EF4-FFF2-40B4-BE49-F238E27FC236}">
                <a16:creationId xmlns:a16="http://schemas.microsoft.com/office/drawing/2014/main" id="{7046C0BC-6667-37F1-F1C0-0AD35B20EAC7}"/>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77102E82-A38E-CC95-7985-86E84FF7DD2E}"/>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402316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BBA49-0E53-2777-C8E6-2363BFCC755E}"/>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F6571EEF-B0E6-7FBE-F269-F706959F69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CC0AB8-87A1-C42E-1422-A4B66C38AD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DFD956DE-C7C5-249E-7655-174343A0B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CBB520-F447-77AE-F3CC-581A39C2F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7D00656E-DAF7-FADC-F0D1-8735BC754D20}"/>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8" name="Footer Placeholder 7">
            <a:extLst>
              <a:ext uri="{FF2B5EF4-FFF2-40B4-BE49-F238E27FC236}">
                <a16:creationId xmlns:a16="http://schemas.microsoft.com/office/drawing/2014/main" id="{AB06AC74-D8B4-5D0E-136E-EDED29FD9AAB}"/>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1AF6DD86-1949-1CF4-EA47-076106A1F1B4}"/>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3351733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35CD6-BD74-4511-E741-25DEB362E807}"/>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C4F783B2-A5E5-233C-433F-B7FD090AB4C8}"/>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4" name="Footer Placeholder 3">
            <a:extLst>
              <a:ext uri="{FF2B5EF4-FFF2-40B4-BE49-F238E27FC236}">
                <a16:creationId xmlns:a16="http://schemas.microsoft.com/office/drawing/2014/main" id="{ABD3E615-067D-C717-B614-59CC88128AB6}"/>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076F7965-C904-B2AD-712C-40370C180A4D}"/>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2339016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11E25-C4B1-1251-E22B-EE43B4FB9545}"/>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3" name="Footer Placeholder 2">
            <a:extLst>
              <a:ext uri="{FF2B5EF4-FFF2-40B4-BE49-F238E27FC236}">
                <a16:creationId xmlns:a16="http://schemas.microsoft.com/office/drawing/2014/main" id="{284A882E-7D4E-6EC7-8226-1CF2B1FD972B}"/>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319D3A61-CF6A-BCF7-537D-5BA4E55E2562}"/>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2954416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BD5C-5161-F03F-B148-2B5D4B7792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C2CB9185-663E-1BCB-9CD1-FC1E11CEF3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3C125396-0BB9-C1FD-31C3-C50FA5A277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21FDB3-E932-9D4B-1147-27018499A940}"/>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6" name="Footer Placeholder 5">
            <a:extLst>
              <a:ext uri="{FF2B5EF4-FFF2-40B4-BE49-F238E27FC236}">
                <a16:creationId xmlns:a16="http://schemas.microsoft.com/office/drawing/2014/main" id="{E5FBF129-7B82-2698-97B3-101346D565CC}"/>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EE4116FF-5EB9-6ABC-43F4-27BFD48AB0E0}"/>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920861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7BD5F-D2E3-610E-A3BD-8704494910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BB43F858-C5DD-3D5F-4D13-2282F8B1D8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F9C23090-FBBE-C1C7-19F5-3E9A9CB6BF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A5BCF5-5FD6-6286-8EC9-7F370CA8D274}"/>
              </a:ext>
            </a:extLst>
          </p:cNvPr>
          <p:cNvSpPr>
            <a:spLocks noGrp="1"/>
          </p:cNvSpPr>
          <p:nvPr>
            <p:ph type="dt" sz="half" idx="10"/>
          </p:nvPr>
        </p:nvSpPr>
        <p:spPr/>
        <p:txBody>
          <a:bodyPr/>
          <a:lstStyle/>
          <a:p>
            <a:fld id="{07B5AC0B-8F3E-4449-AA9D-D73E1E61A006}" type="datetimeFigureOut">
              <a:rPr lang="fr-CA" smtClean="0"/>
              <a:t>2025-07-13</a:t>
            </a:fld>
            <a:endParaRPr lang="fr-CA"/>
          </a:p>
        </p:txBody>
      </p:sp>
      <p:sp>
        <p:nvSpPr>
          <p:cNvPr id="6" name="Footer Placeholder 5">
            <a:extLst>
              <a:ext uri="{FF2B5EF4-FFF2-40B4-BE49-F238E27FC236}">
                <a16:creationId xmlns:a16="http://schemas.microsoft.com/office/drawing/2014/main" id="{85D07CD6-1618-2196-3EC5-30268E1643E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3A631197-90BA-8913-8F86-09DF331A1C38}"/>
              </a:ext>
            </a:extLst>
          </p:cNvPr>
          <p:cNvSpPr>
            <a:spLocks noGrp="1"/>
          </p:cNvSpPr>
          <p:nvPr>
            <p:ph type="sldNum" sz="quarter" idx="12"/>
          </p:nvPr>
        </p:nvSpPr>
        <p:spPr/>
        <p:txBody>
          <a:bodyPr/>
          <a:lstStyle/>
          <a:p>
            <a:fld id="{75B2296F-F808-4536-BCCE-441FEDA9C95B}" type="slidenum">
              <a:rPr lang="fr-CA" smtClean="0"/>
              <a:t>‹#›</a:t>
            </a:fld>
            <a:endParaRPr lang="fr-CA"/>
          </a:p>
        </p:txBody>
      </p:sp>
    </p:spTree>
    <p:extLst>
      <p:ext uri="{BB962C8B-B14F-4D97-AF65-F5344CB8AC3E}">
        <p14:creationId xmlns:p14="http://schemas.microsoft.com/office/powerpoint/2010/main" val="285660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395739-A8FC-53CC-69ED-632687F9C5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DF53276A-916D-4B31-C89B-C6BA2302E8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25808F01-A9CE-13E4-1980-06F8C4CD39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B5AC0B-8F3E-4449-AA9D-D73E1E61A006}" type="datetimeFigureOut">
              <a:rPr lang="fr-CA" smtClean="0"/>
              <a:t>2025-07-13</a:t>
            </a:fld>
            <a:endParaRPr lang="fr-CA"/>
          </a:p>
        </p:txBody>
      </p:sp>
      <p:sp>
        <p:nvSpPr>
          <p:cNvPr id="5" name="Footer Placeholder 4">
            <a:extLst>
              <a:ext uri="{FF2B5EF4-FFF2-40B4-BE49-F238E27FC236}">
                <a16:creationId xmlns:a16="http://schemas.microsoft.com/office/drawing/2014/main" id="{193B307E-7F31-00F3-CB65-D9C5060070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6A407AEE-2980-6E05-3B2E-927F03BCA1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B2296F-F808-4536-BCCE-441FEDA9C95B}" type="slidenum">
              <a:rPr lang="fr-CA" smtClean="0"/>
              <a:t>‹#›</a:t>
            </a:fld>
            <a:endParaRPr lang="fr-CA"/>
          </a:p>
        </p:txBody>
      </p:sp>
    </p:spTree>
    <p:extLst>
      <p:ext uri="{BB962C8B-B14F-4D97-AF65-F5344CB8AC3E}">
        <p14:creationId xmlns:p14="http://schemas.microsoft.com/office/powerpoint/2010/main" val="973495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2C5E9-A2E0-2E43-ECCA-FF143F31074C}"/>
              </a:ext>
            </a:extLst>
          </p:cNvPr>
          <p:cNvSpPr>
            <a:spLocks noGrp="1"/>
          </p:cNvSpPr>
          <p:nvPr>
            <p:ph type="ctrTitle"/>
          </p:nvPr>
        </p:nvSpPr>
        <p:spPr>
          <a:xfrm>
            <a:off x="1524000" y="0"/>
            <a:ext cx="9144000" cy="1655763"/>
          </a:xfrm>
        </p:spPr>
        <p:txBody>
          <a:bodyPr>
            <a:normAutofit fontScale="90000"/>
          </a:bodyPr>
          <a:lstStyle/>
          <a:p>
            <a:r>
              <a:rPr lang="fr-CA" u="sng" dirty="0"/>
              <a:t>L’inventaire des ressources naturelles</a:t>
            </a:r>
          </a:p>
        </p:txBody>
      </p:sp>
      <p:sp>
        <p:nvSpPr>
          <p:cNvPr id="3" name="Subtitle 2">
            <a:extLst>
              <a:ext uri="{FF2B5EF4-FFF2-40B4-BE49-F238E27FC236}">
                <a16:creationId xmlns:a16="http://schemas.microsoft.com/office/drawing/2014/main" id="{0E84C566-85AD-D327-F7B5-476CA83BE773}"/>
              </a:ext>
            </a:extLst>
          </p:cNvPr>
          <p:cNvSpPr>
            <a:spLocks noGrp="1"/>
          </p:cNvSpPr>
          <p:nvPr>
            <p:ph type="subTitle" idx="1"/>
          </p:nvPr>
        </p:nvSpPr>
        <p:spPr>
          <a:xfrm>
            <a:off x="1524000" y="1655763"/>
            <a:ext cx="9144000" cy="5049837"/>
          </a:xfrm>
        </p:spPr>
        <p:txBody>
          <a:bodyPr>
            <a:normAutofit lnSpcReduction="10000"/>
          </a:bodyPr>
          <a:lstStyle/>
          <a:p>
            <a:pPr algn="l"/>
            <a:r>
              <a:rPr lang="fr-FR" dirty="0"/>
              <a:t>Les ressources naturelles peuvent être classées en deux grandes catégories :</a:t>
            </a:r>
          </a:p>
          <a:p>
            <a:pPr algn="l"/>
            <a:endParaRPr lang="fr-FR" dirty="0"/>
          </a:p>
          <a:p>
            <a:pPr algn="l"/>
            <a:r>
              <a:rPr lang="fr-FR" b="1" dirty="0"/>
              <a:t>Ressources renouvelables</a:t>
            </a:r>
            <a:r>
              <a:rPr lang="fr-FR" dirty="0"/>
              <a:t> : Ce sont des ressources qui se régénèrent naturellement sur une période relativement courte, comme l'eau, les forêts, le vent, l'énergie solaire, les produits agricoles, et les poissons. L'utilisation de ces ressources doit être gérée pour éviter leur surexploitation.</a:t>
            </a:r>
          </a:p>
          <a:p>
            <a:pPr algn="l"/>
            <a:endParaRPr lang="fr-FR" dirty="0"/>
          </a:p>
          <a:p>
            <a:pPr algn="l"/>
            <a:r>
              <a:rPr lang="fr-FR" b="1" dirty="0"/>
              <a:t>Ressources non renouvelables</a:t>
            </a:r>
            <a:r>
              <a:rPr lang="fr-FR" dirty="0"/>
              <a:t> : Ce sont des ressources qui ne peuvent pas être régénérées à l'échelle humaine, comme les minerais (ex. : le fer, le cuivre, l'or), le pétrole, le gaz naturel, et le charbon. Une fois épuisées, elles ne sont pas facilement remplacées.</a:t>
            </a:r>
          </a:p>
        </p:txBody>
      </p:sp>
    </p:spTree>
    <p:extLst>
      <p:ext uri="{BB962C8B-B14F-4D97-AF65-F5344CB8AC3E}">
        <p14:creationId xmlns:p14="http://schemas.microsoft.com/office/powerpoint/2010/main" val="3123561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E5DDD-1F81-F1F0-8F90-E8249B5F26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FE539-AF46-EBE9-D6F8-649F4F93CA74}"/>
              </a:ext>
            </a:extLst>
          </p:cNvPr>
          <p:cNvSpPr>
            <a:spLocks noGrp="1"/>
          </p:cNvSpPr>
          <p:nvPr>
            <p:ph type="ctrTitle"/>
          </p:nvPr>
        </p:nvSpPr>
        <p:spPr>
          <a:xfrm>
            <a:off x="1524000" y="0"/>
            <a:ext cx="9144000" cy="1655763"/>
          </a:xfrm>
        </p:spPr>
        <p:txBody>
          <a:bodyPr>
            <a:normAutofit fontScale="90000"/>
          </a:bodyPr>
          <a:lstStyle/>
          <a:p>
            <a:r>
              <a:rPr lang="fr-CA" u="sng" dirty="0"/>
              <a:t>L’inventaire des ressources naturelles</a:t>
            </a:r>
          </a:p>
        </p:txBody>
      </p:sp>
      <p:sp>
        <p:nvSpPr>
          <p:cNvPr id="3" name="Subtitle 2">
            <a:extLst>
              <a:ext uri="{FF2B5EF4-FFF2-40B4-BE49-F238E27FC236}">
                <a16:creationId xmlns:a16="http://schemas.microsoft.com/office/drawing/2014/main" id="{1BEA9581-7DF1-B5CC-437B-3CB8E5F3A694}"/>
              </a:ext>
            </a:extLst>
          </p:cNvPr>
          <p:cNvSpPr>
            <a:spLocks noGrp="1"/>
          </p:cNvSpPr>
          <p:nvPr>
            <p:ph type="subTitle" idx="1"/>
          </p:nvPr>
        </p:nvSpPr>
        <p:spPr>
          <a:xfrm>
            <a:off x="1524000" y="1655763"/>
            <a:ext cx="9144000" cy="5049837"/>
          </a:xfrm>
        </p:spPr>
        <p:txBody>
          <a:bodyPr>
            <a:normAutofit fontScale="85000" lnSpcReduction="10000"/>
          </a:bodyPr>
          <a:lstStyle/>
          <a:p>
            <a:pPr algn="l"/>
            <a:r>
              <a:rPr lang="fr-FR" dirty="0"/>
              <a:t>L'inventaire des ressources naturelles joue un rôle clé dans plusieurs domaines :</a:t>
            </a:r>
          </a:p>
          <a:p>
            <a:pPr algn="l"/>
            <a:endParaRPr lang="fr-FR" dirty="0"/>
          </a:p>
          <a:p>
            <a:pPr algn="l"/>
            <a:r>
              <a:rPr lang="fr-FR" b="1" dirty="0"/>
              <a:t>Planification et gestion des ressources</a:t>
            </a:r>
            <a:r>
              <a:rPr lang="fr-FR" dirty="0"/>
              <a:t> : L'inventaire permet de mieux comprendre les quantités disponibles et la répartition de ces ressources, ce qui aide à leur gestion durable. Par exemple, il peut informer les politiques d'exploitation minière ou forestière.</a:t>
            </a:r>
          </a:p>
          <a:p>
            <a:pPr algn="l"/>
            <a:endParaRPr lang="fr-FR" dirty="0"/>
          </a:p>
          <a:p>
            <a:pPr algn="l"/>
            <a:r>
              <a:rPr lang="fr-FR" b="1" dirty="0"/>
              <a:t>Développement économique</a:t>
            </a:r>
            <a:r>
              <a:rPr lang="fr-FR" dirty="0"/>
              <a:t> : De nombreuses industries dépendent directement de l'accès à ces ressources, et un inventaire précis peut soutenir la prise de décisions économiques, notamment pour la diversification des sources d'approvisionnement ou l'exploitation de nouvelles ressources.</a:t>
            </a:r>
          </a:p>
          <a:p>
            <a:pPr algn="l"/>
            <a:endParaRPr lang="fr-FR" dirty="0"/>
          </a:p>
          <a:p>
            <a:pPr algn="l"/>
            <a:r>
              <a:rPr lang="fr-FR" b="1" dirty="0"/>
              <a:t>Protection de l'environnement</a:t>
            </a:r>
            <a:r>
              <a:rPr lang="fr-FR" dirty="0"/>
              <a:t> : Un inventaire complet permet d'identifier les zones à forte biodiversité ou celles sensibles à l'exploitation, afin de mettre en place des zones protégées et des stratégies de conservation.</a:t>
            </a:r>
          </a:p>
        </p:txBody>
      </p:sp>
    </p:spTree>
    <p:extLst>
      <p:ext uri="{BB962C8B-B14F-4D97-AF65-F5344CB8AC3E}">
        <p14:creationId xmlns:p14="http://schemas.microsoft.com/office/powerpoint/2010/main" val="77748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72B82-BB45-07C7-8523-778020E19B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30DB1-B0DE-65BC-A092-5C3B860BCE39}"/>
              </a:ext>
            </a:extLst>
          </p:cNvPr>
          <p:cNvSpPr>
            <a:spLocks noGrp="1"/>
          </p:cNvSpPr>
          <p:nvPr>
            <p:ph type="ctrTitle"/>
          </p:nvPr>
        </p:nvSpPr>
        <p:spPr>
          <a:xfrm>
            <a:off x="1524000" y="0"/>
            <a:ext cx="9144000" cy="1655763"/>
          </a:xfrm>
        </p:spPr>
        <p:txBody>
          <a:bodyPr>
            <a:normAutofit fontScale="90000"/>
          </a:bodyPr>
          <a:lstStyle/>
          <a:p>
            <a:r>
              <a:rPr lang="fr-CA" u="sng" dirty="0"/>
              <a:t>L’inventaire des ressources naturelles</a:t>
            </a:r>
          </a:p>
        </p:txBody>
      </p:sp>
      <p:sp>
        <p:nvSpPr>
          <p:cNvPr id="3" name="Subtitle 2">
            <a:extLst>
              <a:ext uri="{FF2B5EF4-FFF2-40B4-BE49-F238E27FC236}">
                <a16:creationId xmlns:a16="http://schemas.microsoft.com/office/drawing/2014/main" id="{77AF2A55-453E-41C7-0E08-8440113719EF}"/>
              </a:ext>
            </a:extLst>
          </p:cNvPr>
          <p:cNvSpPr>
            <a:spLocks noGrp="1"/>
          </p:cNvSpPr>
          <p:nvPr>
            <p:ph type="subTitle" idx="1"/>
          </p:nvPr>
        </p:nvSpPr>
        <p:spPr>
          <a:xfrm>
            <a:off x="1524000" y="1655763"/>
            <a:ext cx="9144000" cy="5049837"/>
          </a:xfrm>
        </p:spPr>
        <p:txBody>
          <a:bodyPr>
            <a:normAutofit/>
          </a:bodyPr>
          <a:lstStyle/>
          <a:p>
            <a:pPr algn="l"/>
            <a:r>
              <a:rPr lang="fr-FR" b="1" dirty="0"/>
              <a:t>Types de ressources naturelles courantes dans un inventaire :</a:t>
            </a:r>
          </a:p>
          <a:p>
            <a:pPr algn="l"/>
            <a:endParaRPr lang="fr-FR" b="1" dirty="0"/>
          </a:p>
          <a:p>
            <a:pPr algn="l"/>
            <a:r>
              <a:rPr lang="fr-FR" b="1" dirty="0"/>
              <a:t>1) Ressources énergétiques</a:t>
            </a:r>
            <a:r>
              <a:rPr lang="fr-FR" dirty="0"/>
              <a:t> :</a:t>
            </a:r>
          </a:p>
          <a:p>
            <a:pPr lvl="1" algn="l"/>
            <a:r>
              <a:rPr lang="fr-FR" b="1" dirty="0"/>
              <a:t>Fossiles</a:t>
            </a:r>
            <a:r>
              <a:rPr lang="fr-FR" dirty="0"/>
              <a:t> : pétrole, charbon, gaz naturel.</a:t>
            </a:r>
          </a:p>
          <a:p>
            <a:pPr lvl="1" algn="l"/>
            <a:r>
              <a:rPr lang="fr-FR" b="1" dirty="0"/>
              <a:t>Renouvelables</a:t>
            </a:r>
            <a:r>
              <a:rPr lang="fr-FR" dirty="0"/>
              <a:t> : solaire, éolienne, géothermique, biomasse.</a:t>
            </a:r>
          </a:p>
          <a:p>
            <a:pPr lvl="1" algn="l"/>
            <a:endParaRPr lang="fr-FR" b="1" dirty="0"/>
          </a:p>
          <a:p>
            <a:pPr lvl="1" algn="l"/>
            <a:r>
              <a:rPr lang="fr-FR" b="1" dirty="0"/>
              <a:t>2) Minéraux et métaux</a:t>
            </a:r>
            <a:r>
              <a:rPr lang="fr-FR" dirty="0"/>
              <a:t> : or, argent, fer, cuivre, aluminium, diamants, etc.</a:t>
            </a:r>
          </a:p>
          <a:p>
            <a:pPr lvl="1" algn="l"/>
            <a:r>
              <a:rPr lang="fr-FR" b="1" dirty="0"/>
              <a:t>3) Ressources en eau</a:t>
            </a:r>
            <a:r>
              <a:rPr lang="fr-FR" dirty="0"/>
              <a:t> : fleuves, lacs, nappes phréatiques, eau de mer.</a:t>
            </a:r>
          </a:p>
          <a:p>
            <a:pPr lvl="1" algn="l"/>
            <a:r>
              <a:rPr lang="fr-FR" b="1" dirty="0"/>
              <a:t>4) Ressources forestières</a:t>
            </a:r>
            <a:r>
              <a:rPr lang="fr-FR" dirty="0"/>
              <a:t> : bois, produits ligneux non ligneux (résines, fruits, etc.).</a:t>
            </a:r>
          </a:p>
          <a:p>
            <a:pPr lvl="1" algn="l"/>
            <a:r>
              <a:rPr lang="fr-FR" b="1" dirty="0"/>
              <a:t>5) Ressources agricoles</a:t>
            </a:r>
            <a:r>
              <a:rPr lang="fr-FR" dirty="0"/>
              <a:t> : terres arables, sols fertiles, biodiversité agricole.</a:t>
            </a:r>
          </a:p>
          <a:p>
            <a:pPr lvl="1" algn="l"/>
            <a:r>
              <a:rPr lang="fr-FR" b="1" dirty="0"/>
              <a:t>6) Ressources halieutiques</a:t>
            </a:r>
            <a:r>
              <a:rPr lang="fr-FR" dirty="0"/>
              <a:t> : poissons, crustacés, </a:t>
            </a:r>
            <a:r>
              <a:rPr lang="fr-FR"/>
              <a:t>algues.</a:t>
            </a:r>
          </a:p>
          <a:p>
            <a:pPr lvl="1" algn="l"/>
            <a:r>
              <a:rPr lang="fr-FR" b="1"/>
              <a:t>7</a:t>
            </a:r>
            <a:r>
              <a:rPr lang="fr-FR" b="1" dirty="0"/>
              <a:t>) Sol et terres</a:t>
            </a:r>
            <a:r>
              <a:rPr lang="fr-FR" dirty="0"/>
              <a:t> : ressources de terre pour l'agriculture, les forêts et les écosystèmes naturels.</a:t>
            </a:r>
          </a:p>
        </p:txBody>
      </p:sp>
    </p:spTree>
    <p:extLst>
      <p:ext uri="{BB962C8B-B14F-4D97-AF65-F5344CB8AC3E}">
        <p14:creationId xmlns:p14="http://schemas.microsoft.com/office/powerpoint/2010/main" val="2302802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6</TotalTime>
  <Words>386</Words>
  <Application>Microsoft Office PowerPoint</Application>
  <PresentationFormat>Widescreen</PresentationFormat>
  <Paragraphs>27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L’inventaire des ressources naturelles</vt:lpstr>
      <vt:lpstr>L’inventaire des ressources naturelles</vt:lpstr>
      <vt:lpstr>L’inventaire des ressources naturelles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2025-07-13T18:22:30Z</dcterms:created>
  <dcterms:modified xsi:type="dcterms:W3CDTF">2025-07-13T18:29:26Z</dcterms:modified>
</cp:coreProperties>
</file>