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A5114B-AD3A-4FBD-9941-A89A8DFC7111}" v="6" dt="2025-07-13T17:03:44.0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F6A5114B-AD3A-4FBD-9941-A89A8DFC7111}"/>
    <pc:docChg chg="undo custSel addSld modSld">
      <pc:chgData name="Patric Peloquin" userId="9eacfbb0-fd00-438a-bc85-8b7658ad6aa7" providerId="ADAL" clId="{F6A5114B-AD3A-4FBD-9941-A89A8DFC7111}" dt="2025-07-13T17:03:58.325" v="100" actId="313"/>
      <pc:docMkLst>
        <pc:docMk/>
      </pc:docMkLst>
      <pc:sldChg chg="modSp mod">
        <pc:chgData name="Patric Peloquin" userId="9eacfbb0-fd00-438a-bc85-8b7658ad6aa7" providerId="ADAL" clId="{F6A5114B-AD3A-4FBD-9941-A89A8DFC7111}" dt="2025-07-13T17:03:58.325" v="100" actId="313"/>
        <pc:sldMkLst>
          <pc:docMk/>
          <pc:sldMk cId="1035447567" sldId="256"/>
        </pc:sldMkLst>
        <pc:spChg chg="mod">
          <ac:chgData name="Patric Peloquin" userId="9eacfbb0-fd00-438a-bc85-8b7658ad6aa7" providerId="ADAL" clId="{F6A5114B-AD3A-4FBD-9941-A89A8DFC7111}" dt="2025-07-13T17:03:58.325" v="100" actId="313"/>
          <ac:spMkLst>
            <pc:docMk/>
            <pc:sldMk cId="1035447567" sldId="256"/>
            <ac:spMk id="2" creationId="{21407F15-D3E7-3B80-98C3-4899F7DB1544}"/>
          </ac:spMkLst>
        </pc:spChg>
        <pc:spChg chg="mod">
          <ac:chgData name="Patric Peloquin" userId="9eacfbb0-fd00-438a-bc85-8b7658ad6aa7" providerId="ADAL" clId="{F6A5114B-AD3A-4FBD-9941-A89A8DFC7111}" dt="2025-07-13T17:02:50.159" v="96" actId="115"/>
          <ac:spMkLst>
            <pc:docMk/>
            <pc:sldMk cId="1035447567" sldId="256"/>
            <ac:spMk id="3" creationId="{F7D851AE-C4B7-1DE0-AD7A-15E8236D0456}"/>
          </ac:spMkLst>
        </pc:spChg>
      </pc:sldChg>
      <pc:sldChg chg="modSp add mod">
        <pc:chgData name="Patric Peloquin" userId="9eacfbb0-fd00-438a-bc85-8b7658ad6aa7" providerId="ADAL" clId="{F6A5114B-AD3A-4FBD-9941-A89A8DFC7111}" dt="2025-07-13T17:03:55" v="99" actId="313"/>
        <pc:sldMkLst>
          <pc:docMk/>
          <pc:sldMk cId="985812879" sldId="257"/>
        </pc:sldMkLst>
        <pc:spChg chg="mod">
          <ac:chgData name="Patric Peloquin" userId="9eacfbb0-fd00-438a-bc85-8b7658ad6aa7" providerId="ADAL" clId="{F6A5114B-AD3A-4FBD-9941-A89A8DFC7111}" dt="2025-07-13T17:03:55" v="99" actId="313"/>
          <ac:spMkLst>
            <pc:docMk/>
            <pc:sldMk cId="985812879" sldId="257"/>
            <ac:spMk id="2" creationId="{7EFA193E-E9AC-7931-7ED5-B9A1A0D2BAA8}"/>
          </ac:spMkLst>
        </pc:spChg>
        <pc:spChg chg="mod">
          <ac:chgData name="Patric Peloquin" userId="9eacfbb0-fd00-438a-bc85-8b7658ad6aa7" providerId="ADAL" clId="{F6A5114B-AD3A-4FBD-9941-A89A8DFC7111}" dt="2025-07-13T17:02:43.544" v="95" actId="115"/>
          <ac:spMkLst>
            <pc:docMk/>
            <pc:sldMk cId="985812879" sldId="257"/>
            <ac:spMk id="3" creationId="{3E57295E-6DE1-F6C1-F29C-549D97B994FD}"/>
          </ac:spMkLst>
        </pc:spChg>
      </pc:sldChg>
      <pc:sldChg chg="modSp add mod">
        <pc:chgData name="Patric Peloquin" userId="9eacfbb0-fd00-438a-bc85-8b7658ad6aa7" providerId="ADAL" clId="{F6A5114B-AD3A-4FBD-9941-A89A8DFC7111}" dt="2025-07-13T17:03:51.495" v="98" actId="313"/>
        <pc:sldMkLst>
          <pc:docMk/>
          <pc:sldMk cId="1735402215" sldId="258"/>
        </pc:sldMkLst>
        <pc:spChg chg="mod">
          <ac:chgData name="Patric Peloquin" userId="9eacfbb0-fd00-438a-bc85-8b7658ad6aa7" providerId="ADAL" clId="{F6A5114B-AD3A-4FBD-9941-A89A8DFC7111}" dt="2025-07-13T17:03:51.495" v="98" actId="313"/>
          <ac:spMkLst>
            <pc:docMk/>
            <pc:sldMk cId="1735402215" sldId="258"/>
            <ac:spMk id="2" creationId="{FB35AFC7-7F39-6976-72A8-1CCF8B9089F2}"/>
          </ac:spMkLst>
        </pc:spChg>
        <pc:spChg chg="mod">
          <ac:chgData name="Patric Peloquin" userId="9eacfbb0-fd00-438a-bc85-8b7658ad6aa7" providerId="ADAL" clId="{F6A5114B-AD3A-4FBD-9941-A89A8DFC7111}" dt="2025-07-13T17:03:05.356" v="97" actId="14100"/>
          <ac:spMkLst>
            <pc:docMk/>
            <pc:sldMk cId="1735402215" sldId="258"/>
            <ac:spMk id="3" creationId="{60D2F462-A056-912A-0A49-50FD5A37A01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0481D-A376-695B-A96D-E7BB00CCA6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48235D5A-8AC7-0148-603B-11CB485935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C1FB0C7A-F9A1-90FB-A72D-3C72EA7EB38A}"/>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A458ED5C-E763-04BF-9486-916B187131B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BF658D8-11AB-A476-B65E-9AB7D65ED263}"/>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85005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1183-3DA6-94B2-23FD-E23E3A9DAC38}"/>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F343D00F-AFEA-43BA-2636-4A55E60383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DDB2552-BFF2-FB1B-6308-CF43B43FA1C4}"/>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AE22179A-6FAD-18F9-0AC5-BBFD89000A6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53ACB47-A21C-9911-05E1-8400E1DACE9F}"/>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438545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0B0D75-76E5-2316-0FB0-DE5C69515C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6DA3975-493D-DBFA-1577-6BF17651D3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6409F4E-3800-94FF-308E-5D12936DB090}"/>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B37D9704-AF74-73E4-08D7-0F9547E7EB7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6D875DD-56FD-839D-B05A-0A0E0450AB1C}"/>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53555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3985-34E7-16AD-83C4-3AAD8348B2ED}"/>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8CE973F8-2F2B-5B84-4DD2-6BB224110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5FB453F6-57BD-E52A-A149-FA0312C44AFB}"/>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E92F91E7-A6AD-3E60-2D08-2957E26F7E9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854FD52-3A31-932F-DBAF-1F804F7E4AA6}"/>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91800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9F549-D4DA-5EEA-75D2-C4BBD59DD8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27CE8DB9-6436-92FA-F1C3-F3F6AA5CE8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866846-FDF4-C153-320B-5FE6B6E65405}"/>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7477FEF3-AB97-432F-7220-E0DCCAB4A9B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188F5F5-8522-EBC1-5152-C2A0632B31D1}"/>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455711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36FE-F870-9008-43C2-615DF733007D}"/>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5E2056F1-24A1-1F2A-4493-6A80404B2E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B25B613E-941F-B978-23D6-C30A6A3AD4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577F49B2-E630-D7D1-BF83-7CD761E41C65}"/>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6" name="Footer Placeholder 5">
            <a:extLst>
              <a:ext uri="{FF2B5EF4-FFF2-40B4-BE49-F238E27FC236}">
                <a16:creationId xmlns:a16="http://schemas.microsoft.com/office/drawing/2014/main" id="{60FA7816-5E34-F39F-2ECB-5BB36CC4243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A7B8CFB5-F70B-A2CC-2DDF-3E59CE9E639A}"/>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12860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48985-F587-6CB2-AF67-DAC80D3BC63B}"/>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EF8584D-3D2E-6BCF-AE79-139DDA247E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FDD738-72CF-CA04-7481-BBEF0F4C65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BB1BFE97-1AE9-52A0-A82B-EB792A85F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A9A70E-7EC4-DB73-EBE3-35AF386C33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BE41660A-8707-8E95-9A93-698E518903C5}"/>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8" name="Footer Placeholder 7">
            <a:extLst>
              <a:ext uri="{FF2B5EF4-FFF2-40B4-BE49-F238E27FC236}">
                <a16:creationId xmlns:a16="http://schemas.microsoft.com/office/drawing/2014/main" id="{A52AB32B-F9BD-054C-C2AF-8A2E4EB0F1E0}"/>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4DC9E181-83D5-8A0C-0BB4-B0A7685FC0EC}"/>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1805216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533CA-CE0D-009A-B015-909AEB980B6D}"/>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9221469F-F955-CE54-D91F-EBCF952940EA}"/>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4" name="Footer Placeholder 3">
            <a:extLst>
              <a:ext uri="{FF2B5EF4-FFF2-40B4-BE49-F238E27FC236}">
                <a16:creationId xmlns:a16="http://schemas.microsoft.com/office/drawing/2014/main" id="{AB368128-4E94-C4E3-03E6-00A0237185FC}"/>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95A2ED3D-7614-5725-2524-92C49DB04ED0}"/>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007194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8B5167-CE0F-795F-FD65-E4FAE2F87171}"/>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3" name="Footer Placeholder 2">
            <a:extLst>
              <a:ext uri="{FF2B5EF4-FFF2-40B4-BE49-F238E27FC236}">
                <a16:creationId xmlns:a16="http://schemas.microsoft.com/office/drawing/2014/main" id="{B82F4188-138B-9920-0F55-C7E45982DF22}"/>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7B21ED8D-24BB-2FFA-CCA3-26365DCA4442}"/>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1260886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80A00-2BB6-A068-320B-928E8714C8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056A030A-CBDA-0A8D-42DA-A7432BD5EE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A2504C29-1D46-41B4-2738-6F91931A5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3A677B-1FAF-8C85-FD55-30E09AA58A5E}"/>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6" name="Footer Placeholder 5">
            <a:extLst>
              <a:ext uri="{FF2B5EF4-FFF2-40B4-BE49-F238E27FC236}">
                <a16:creationId xmlns:a16="http://schemas.microsoft.com/office/drawing/2014/main" id="{84B1A10A-D33B-543A-87B1-DE58F3B606E3}"/>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CCFF9A1D-8E55-1209-4D55-9BB54BD67082}"/>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1282232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1BEA4-1704-20EE-11D8-B03CC73CA0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A3CB8CFE-E874-3B62-0EE1-01A294182E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93A5C521-8E60-2414-407D-9AFCB38150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900BEF-0C85-9AC5-C7EB-8EA6984A50F7}"/>
              </a:ext>
            </a:extLst>
          </p:cNvPr>
          <p:cNvSpPr>
            <a:spLocks noGrp="1"/>
          </p:cNvSpPr>
          <p:nvPr>
            <p:ph type="dt" sz="half" idx="10"/>
          </p:nvPr>
        </p:nvSpPr>
        <p:spPr/>
        <p:txBody>
          <a:bodyPr/>
          <a:lstStyle/>
          <a:p>
            <a:fld id="{1CE39346-A835-4F58-BAA9-39D3AFDA68EC}" type="datetimeFigureOut">
              <a:rPr lang="fr-CA" smtClean="0"/>
              <a:t>2025-07-13</a:t>
            </a:fld>
            <a:endParaRPr lang="fr-CA"/>
          </a:p>
        </p:txBody>
      </p:sp>
      <p:sp>
        <p:nvSpPr>
          <p:cNvPr id="6" name="Footer Placeholder 5">
            <a:extLst>
              <a:ext uri="{FF2B5EF4-FFF2-40B4-BE49-F238E27FC236}">
                <a16:creationId xmlns:a16="http://schemas.microsoft.com/office/drawing/2014/main" id="{0FD11D31-9CB3-91FA-486A-CB8AFC3F7768}"/>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D4BC8B17-4A5F-060C-571E-11C4FF90488A}"/>
              </a:ext>
            </a:extLst>
          </p:cNvPr>
          <p:cNvSpPr>
            <a:spLocks noGrp="1"/>
          </p:cNvSpPr>
          <p:nvPr>
            <p:ph type="sldNum" sz="quarter" idx="12"/>
          </p:nvPr>
        </p:nvSpPr>
        <p:spPr/>
        <p:txBody>
          <a:bodyPr/>
          <a:lstStyle/>
          <a:p>
            <a:fld id="{FFB9E8B9-B822-4D37-9CD3-F61A25D26740}" type="slidenum">
              <a:rPr lang="fr-CA" smtClean="0"/>
              <a:t>‹#›</a:t>
            </a:fld>
            <a:endParaRPr lang="fr-CA"/>
          </a:p>
        </p:txBody>
      </p:sp>
    </p:spTree>
    <p:extLst>
      <p:ext uri="{BB962C8B-B14F-4D97-AF65-F5344CB8AC3E}">
        <p14:creationId xmlns:p14="http://schemas.microsoft.com/office/powerpoint/2010/main" val="3592025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99294C-A9C0-6BDC-6615-39AC28AD57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1A8FCCE8-B074-135D-B844-D9A9DB0EAE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8B0F137-8F01-101C-5248-F02128C658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E39346-A835-4F58-BAA9-39D3AFDA68EC}" type="datetimeFigureOut">
              <a:rPr lang="fr-CA" smtClean="0"/>
              <a:t>2025-07-13</a:t>
            </a:fld>
            <a:endParaRPr lang="fr-CA"/>
          </a:p>
        </p:txBody>
      </p:sp>
      <p:sp>
        <p:nvSpPr>
          <p:cNvPr id="5" name="Footer Placeholder 4">
            <a:extLst>
              <a:ext uri="{FF2B5EF4-FFF2-40B4-BE49-F238E27FC236}">
                <a16:creationId xmlns:a16="http://schemas.microsoft.com/office/drawing/2014/main" id="{71E54B9E-3D37-6D28-B41E-85D3126429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75259230-89A7-9121-81A7-2449BAC60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B9E8B9-B822-4D37-9CD3-F61A25D26740}" type="slidenum">
              <a:rPr lang="fr-CA" smtClean="0"/>
              <a:t>‹#›</a:t>
            </a:fld>
            <a:endParaRPr lang="fr-CA"/>
          </a:p>
        </p:txBody>
      </p:sp>
    </p:spTree>
    <p:extLst>
      <p:ext uri="{BB962C8B-B14F-4D97-AF65-F5344CB8AC3E}">
        <p14:creationId xmlns:p14="http://schemas.microsoft.com/office/powerpoint/2010/main" val="463362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07F15-D3E7-3B80-98C3-4899F7DB1544}"/>
              </a:ext>
            </a:extLst>
          </p:cNvPr>
          <p:cNvSpPr>
            <a:spLocks noGrp="1"/>
          </p:cNvSpPr>
          <p:nvPr>
            <p:ph type="ctrTitle"/>
          </p:nvPr>
        </p:nvSpPr>
        <p:spPr>
          <a:xfrm>
            <a:off x="1524000" y="141514"/>
            <a:ext cx="9144000" cy="1909763"/>
          </a:xfrm>
        </p:spPr>
        <p:txBody>
          <a:bodyPr>
            <a:normAutofit/>
          </a:bodyPr>
          <a:lstStyle/>
          <a:p>
            <a:r>
              <a:rPr lang="fr-CA" u="sng" dirty="0"/>
              <a:t>Les concepts de base en géographie</a:t>
            </a:r>
          </a:p>
        </p:txBody>
      </p:sp>
      <p:sp>
        <p:nvSpPr>
          <p:cNvPr id="3" name="Subtitle 2">
            <a:extLst>
              <a:ext uri="{FF2B5EF4-FFF2-40B4-BE49-F238E27FC236}">
                <a16:creationId xmlns:a16="http://schemas.microsoft.com/office/drawing/2014/main" id="{F7D851AE-C4B7-1DE0-AD7A-15E8236D0456}"/>
              </a:ext>
            </a:extLst>
          </p:cNvPr>
          <p:cNvSpPr>
            <a:spLocks noGrp="1"/>
          </p:cNvSpPr>
          <p:nvPr>
            <p:ph type="subTitle" idx="1"/>
          </p:nvPr>
        </p:nvSpPr>
        <p:spPr>
          <a:xfrm>
            <a:off x="1523999" y="2155371"/>
            <a:ext cx="9481457" cy="4147458"/>
          </a:xfrm>
        </p:spPr>
        <p:txBody>
          <a:bodyPr>
            <a:normAutofit fontScale="92500"/>
          </a:bodyPr>
          <a:lstStyle/>
          <a:p>
            <a:pPr algn="l"/>
            <a:r>
              <a:rPr lang="fr-FR" dirty="0"/>
              <a:t>En géographie, il existe plusieurs concepts de base qui permettent de comprendre et d'analyser les différents phénomènes spatiaux et territoriaux sur la Terre. Voici les principaux concepts de base en géographie :</a:t>
            </a:r>
          </a:p>
          <a:p>
            <a:pPr algn="l"/>
            <a:endParaRPr lang="fr-FR" dirty="0"/>
          </a:p>
          <a:p>
            <a:pPr algn="l"/>
            <a:r>
              <a:rPr lang="fr-FR" b="1" u="sng" dirty="0"/>
              <a:t>1. L'espace géographique</a:t>
            </a:r>
          </a:p>
          <a:p>
            <a:pPr algn="l"/>
            <a:r>
              <a:rPr lang="fr-FR" b="1" dirty="0"/>
              <a:t>Définition</a:t>
            </a:r>
            <a:r>
              <a:rPr lang="fr-FR" dirty="0"/>
              <a:t> : L'espace géographique fait référence à l'ensemble du territoire terrestre sur lequel se déroulent des phénomènes naturels, humains et sociaux.</a:t>
            </a:r>
          </a:p>
          <a:p>
            <a:pPr algn="l"/>
            <a:endParaRPr lang="fr-FR" dirty="0"/>
          </a:p>
          <a:p>
            <a:pPr algn="l"/>
            <a:r>
              <a:rPr lang="fr-FR" b="1" dirty="0"/>
              <a:t>Exemple</a:t>
            </a:r>
            <a:r>
              <a:rPr lang="fr-FR" dirty="0"/>
              <a:t> : L'espace géographique peut être aussi large qu'un continent ou aussi petit qu'un quartier urbain.</a:t>
            </a:r>
          </a:p>
          <a:p>
            <a:endParaRPr lang="fr-CA" dirty="0"/>
          </a:p>
        </p:txBody>
      </p:sp>
    </p:spTree>
    <p:extLst>
      <p:ext uri="{BB962C8B-B14F-4D97-AF65-F5344CB8AC3E}">
        <p14:creationId xmlns:p14="http://schemas.microsoft.com/office/powerpoint/2010/main" val="103544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ADA87-4DC6-4AD0-40B5-9DE9C6DA05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FA193E-E9AC-7931-7ED5-B9A1A0D2BAA8}"/>
              </a:ext>
            </a:extLst>
          </p:cNvPr>
          <p:cNvSpPr>
            <a:spLocks noGrp="1"/>
          </p:cNvSpPr>
          <p:nvPr>
            <p:ph type="ctrTitle"/>
          </p:nvPr>
        </p:nvSpPr>
        <p:spPr>
          <a:xfrm>
            <a:off x="1524000" y="141514"/>
            <a:ext cx="9144000" cy="1909763"/>
          </a:xfrm>
        </p:spPr>
        <p:txBody>
          <a:bodyPr>
            <a:normAutofit/>
          </a:bodyPr>
          <a:lstStyle/>
          <a:p>
            <a:r>
              <a:rPr lang="fr-CA" u="sng" dirty="0"/>
              <a:t>Les concepts de base en géographie</a:t>
            </a:r>
          </a:p>
        </p:txBody>
      </p:sp>
      <p:sp>
        <p:nvSpPr>
          <p:cNvPr id="3" name="Subtitle 2">
            <a:extLst>
              <a:ext uri="{FF2B5EF4-FFF2-40B4-BE49-F238E27FC236}">
                <a16:creationId xmlns:a16="http://schemas.microsoft.com/office/drawing/2014/main" id="{3E57295E-6DE1-F6C1-F29C-549D97B994FD}"/>
              </a:ext>
            </a:extLst>
          </p:cNvPr>
          <p:cNvSpPr>
            <a:spLocks noGrp="1"/>
          </p:cNvSpPr>
          <p:nvPr>
            <p:ph type="subTitle" idx="1"/>
          </p:nvPr>
        </p:nvSpPr>
        <p:spPr>
          <a:xfrm>
            <a:off x="1523999" y="1970314"/>
            <a:ext cx="9481457" cy="4669971"/>
          </a:xfrm>
        </p:spPr>
        <p:txBody>
          <a:bodyPr>
            <a:normAutofit fontScale="85000" lnSpcReduction="20000"/>
          </a:bodyPr>
          <a:lstStyle/>
          <a:p>
            <a:pPr algn="l"/>
            <a:r>
              <a:rPr lang="fr-FR" b="1" u="sng" dirty="0"/>
              <a:t>2. La localisation</a:t>
            </a:r>
          </a:p>
          <a:p>
            <a:pPr algn="l"/>
            <a:r>
              <a:rPr lang="fr-FR" b="1" dirty="0"/>
              <a:t>Définition</a:t>
            </a:r>
            <a:r>
              <a:rPr lang="fr-FR" dirty="0"/>
              <a:t> : Il s'agit de la position d'un lieu ou d'une entité sur la surface terrestre. La localisation peut être donnée par des coordonnées géographiques (latitude et longitude), par des noms de lieux ou par des repères géographiques.</a:t>
            </a:r>
          </a:p>
          <a:p>
            <a:pPr algn="l"/>
            <a:endParaRPr lang="fr-FR" dirty="0"/>
          </a:p>
          <a:p>
            <a:pPr algn="l"/>
            <a:r>
              <a:rPr lang="fr-FR" b="1" dirty="0"/>
              <a:t>Exemple</a:t>
            </a:r>
            <a:r>
              <a:rPr lang="fr-FR" dirty="0"/>
              <a:t> : Paris est localisée à une latitude de 48.8566° N et une longitude de 2.3522° E.</a:t>
            </a:r>
          </a:p>
          <a:p>
            <a:pPr algn="l"/>
            <a:endParaRPr lang="fr-FR" dirty="0"/>
          </a:p>
          <a:p>
            <a:pPr algn="l"/>
            <a:r>
              <a:rPr lang="fr-FR" b="1" u="sng" dirty="0"/>
              <a:t>3. Le relief</a:t>
            </a:r>
          </a:p>
          <a:p>
            <a:pPr algn="l"/>
            <a:r>
              <a:rPr lang="fr-FR" b="1" dirty="0"/>
              <a:t>Définition</a:t>
            </a:r>
            <a:r>
              <a:rPr lang="fr-FR" dirty="0"/>
              <a:t> : Le relief désigne l'ensemble des formes de la surface de la Terre (montagnes, vallées, plaines, plateaux, etc.). C'est un élément fondamental pour comprendre les phénomènes naturels et l'occupation humaine.</a:t>
            </a:r>
          </a:p>
          <a:p>
            <a:pPr algn="l"/>
            <a:endParaRPr lang="fr-FR" dirty="0"/>
          </a:p>
          <a:p>
            <a:pPr algn="l"/>
            <a:r>
              <a:rPr lang="fr-FR" b="1" dirty="0"/>
              <a:t>Exemple</a:t>
            </a:r>
            <a:r>
              <a:rPr lang="fr-FR" dirty="0"/>
              <a:t> : Les Alpes, les Andes, ou encore les plateaux du Tibet sont des exemples de reliefs.</a:t>
            </a:r>
          </a:p>
          <a:p>
            <a:endParaRPr lang="fr-CA" dirty="0"/>
          </a:p>
        </p:txBody>
      </p:sp>
    </p:spTree>
    <p:extLst>
      <p:ext uri="{BB962C8B-B14F-4D97-AF65-F5344CB8AC3E}">
        <p14:creationId xmlns:p14="http://schemas.microsoft.com/office/powerpoint/2010/main" val="985812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C4A73-7992-2990-FD2F-4CBB8ADC2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5AFC7-7F39-6976-72A8-1CCF8B9089F2}"/>
              </a:ext>
            </a:extLst>
          </p:cNvPr>
          <p:cNvSpPr>
            <a:spLocks noGrp="1"/>
          </p:cNvSpPr>
          <p:nvPr>
            <p:ph type="ctrTitle"/>
          </p:nvPr>
        </p:nvSpPr>
        <p:spPr>
          <a:xfrm>
            <a:off x="1524000" y="141514"/>
            <a:ext cx="9144000" cy="1909763"/>
          </a:xfrm>
        </p:spPr>
        <p:txBody>
          <a:bodyPr>
            <a:normAutofit/>
          </a:bodyPr>
          <a:lstStyle/>
          <a:p>
            <a:r>
              <a:rPr lang="fr-CA" u="sng" dirty="0"/>
              <a:t>Les concepts de base en géographie</a:t>
            </a:r>
          </a:p>
        </p:txBody>
      </p:sp>
      <p:sp>
        <p:nvSpPr>
          <p:cNvPr id="3" name="Subtitle 2">
            <a:extLst>
              <a:ext uri="{FF2B5EF4-FFF2-40B4-BE49-F238E27FC236}">
                <a16:creationId xmlns:a16="http://schemas.microsoft.com/office/drawing/2014/main" id="{60D2F462-A056-912A-0A49-50FD5A37A01A}"/>
              </a:ext>
            </a:extLst>
          </p:cNvPr>
          <p:cNvSpPr>
            <a:spLocks noGrp="1"/>
          </p:cNvSpPr>
          <p:nvPr>
            <p:ph type="subTitle" idx="1"/>
          </p:nvPr>
        </p:nvSpPr>
        <p:spPr>
          <a:xfrm>
            <a:off x="1523999" y="1970314"/>
            <a:ext cx="9481457" cy="4746172"/>
          </a:xfrm>
        </p:spPr>
        <p:txBody>
          <a:bodyPr>
            <a:normAutofit fontScale="92500" lnSpcReduction="20000"/>
          </a:bodyPr>
          <a:lstStyle/>
          <a:p>
            <a:pPr algn="l"/>
            <a:r>
              <a:rPr lang="fr-FR" b="1" u="sng" dirty="0"/>
              <a:t>4. Le climat</a:t>
            </a:r>
          </a:p>
          <a:p>
            <a:pPr algn="l"/>
            <a:r>
              <a:rPr lang="fr-FR" b="1" dirty="0"/>
              <a:t>Définition</a:t>
            </a:r>
            <a:r>
              <a:rPr lang="fr-FR" dirty="0"/>
              <a:t> : Le climat représente les conditions atmosphériques moyennes d'une région sur une longue période. Il peut être de différents types : tropical, tempéré, arctique, désertique, etc.</a:t>
            </a:r>
          </a:p>
          <a:p>
            <a:pPr algn="l"/>
            <a:endParaRPr lang="fr-FR" dirty="0"/>
          </a:p>
          <a:p>
            <a:pPr algn="l"/>
            <a:r>
              <a:rPr lang="fr-FR" b="1" dirty="0"/>
              <a:t>Exemple</a:t>
            </a:r>
            <a:r>
              <a:rPr lang="fr-FR" dirty="0"/>
              <a:t> : Le climat méditerranéen se caractérise par des étés chauds et secs et des hivers doux et humides.</a:t>
            </a:r>
          </a:p>
          <a:p>
            <a:pPr algn="l"/>
            <a:endParaRPr lang="fr-FR" dirty="0"/>
          </a:p>
          <a:p>
            <a:pPr algn="l"/>
            <a:r>
              <a:rPr lang="fr-FR" b="1" u="sng" dirty="0"/>
              <a:t>5. L'environnement naturel</a:t>
            </a:r>
          </a:p>
          <a:p>
            <a:pPr algn="l"/>
            <a:r>
              <a:rPr lang="fr-FR" b="1" dirty="0"/>
              <a:t>Définition</a:t>
            </a:r>
            <a:r>
              <a:rPr lang="fr-FR" dirty="0"/>
              <a:t> : Ce terme fait référence aux éléments naturels de la Terre, tels que l'eau (rivières, océans), les sols, la faune, la flore et l'atmosphère.</a:t>
            </a:r>
          </a:p>
          <a:p>
            <a:pPr algn="l"/>
            <a:endParaRPr lang="fr-FR" dirty="0"/>
          </a:p>
          <a:p>
            <a:pPr algn="l"/>
            <a:r>
              <a:rPr lang="fr-FR" b="1" dirty="0"/>
              <a:t>Exemple</a:t>
            </a:r>
            <a:r>
              <a:rPr lang="fr-FR" dirty="0"/>
              <a:t> : La forêt amazonienne ou les déserts comme le Sahara sont des exemples d'environnements naturels.</a:t>
            </a:r>
          </a:p>
          <a:p>
            <a:endParaRPr lang="fr-CA" dirty="0"/>
          </a:p>
        </p:txBody>
      </p:sp>
    </p:spTree>
    <p:extLst>
      <p:ext uri="{BB962C8B-B14F-4D97-AF65-F5344CB8AC3E}">
        <p14:creationId xmlns:p14="http://schemas.microsoft.com/office/powerpoint/2010/main" val="1735402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9</TotalTime>
  <Words>334</Words>
  <Application>Microsoft Office PowerPoint</Application>
  <PresentationFormat>Widescreen</PresentationFormat>
  <Paragraphs>27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Les concepts de base en géographie</vt:lpstr>
      <vt:lpstr>Les concepts de base en géographie</vt:lpstr>
      <vt:lpstr>Les concepts de base en géographie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cp:lastPrinted>2025-07-13T17:03:44Z</cp:lastPrinted>
  <dcterms:created xsi:type="dcterms:W3CDTF">2025-07-13T16:54:32Z</dcterms:created>
  <dcterms:modified xsi:type="dcterms:W3CDTF">2025-07-13T17:04:00Z</dcterms:modified>
</cp:coreProperties>
</file>