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74D596-35F2-4EE2-873D-B753A9EE1854}" v="11" dt="2025-07-02T14:47:34.9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9774D596-35F2-4EE2-873D-B753A9EE1854}"/>
    <pc:docChg chg="custSel addSld delSld modSld sldOrd">
      <pc:chgData name="Patric Peloquin" userId="9eacfbb0-fd00-438a-bc85-8b7658ad6aa7" providerId="ADAL" clId="{9774D596-35F2-4EE2-873D-B753A9EE1854}" dt="2025-07-02T14:47:37.815" v="1163" actId="20577"/>
      <pc:docMkLst>
        <pc:docMk/>
      </pc:docMkLst>
      <pc:sldChg chg="addSp delSp modSp mod">
        <pc:chgData name="Patric Peloquin" userId="9eacfbb0-fd00-438a-bc85-8b7658ad6aa7" providerId="ADAL" clId="{9774D596-35F2-4EE2-873D-B753A9EE1854}" dt="2025-06-30T18:56:27.251" v="1147" actId="20577"/>
        <pc:sldMkLst>
          <pc:docMk/>
          <pc:sldMk cId="83171135" sldId="257"/>
        </pc:sldMkLst>
        <pc:spChg chg="mod">
          <ac:chgData name="Patric Peloquin" userId="9eacfbb0-fd00-438a-bc85-8b7658ad6aa7" providerId="ADAL" clId="{9774D596-35F2-4EE2-873D-B753A9EE1854}" dt="2025-06-30T18:56:27.251" v="1147" actId="20577"/>
          <ac:spMkLst>
            <pc:docMk/>
            <pc:sldMk cId="83171135" sldId="257"/>
            <ac:spMk id="3" creationId="{AAEB407E-F119-1FED-32CB-1142C603EB30}"/>
          </ac:spMkLst>
        </pc:spChg>
      </pc:sldChg>
      <pc:sldChg chg="modSp new mod">
        <pc:chgData name="Patric Peloquin" userId="9eacfbb0-fd00-438a-bc85-8b7658ad6aa7" providerId="ADAL" clId="{9774D596-35F2-4EE2-873D-B753A9EE1854}" dt="2025-06-30T18:56:45.976" v="1153" actId="27636"/>
        <pc:sldMkLst>
          <pc:docMk/>
          <pc:sldMk cId="2318197075" sldId="258"/>
        </pc:sldMkLst>
        <pc:spChg chg="mod">
          <ac:chgData name="Patric Peloquin" userId="9eacfbb0-fd00-438a-bc85-8b7658ad6aa7" providerId="ADAL" clId="{9774D596-35F2-4EE2-873D-B753A9EE1854}" dt="2025-06-30T18:56:40.593" v="1149" actId="207"/>
          <ac:spMkLst>
            <pc:docMk/>
            <pc:sldMk cId="2318197075" sldId="258"/>
            <ac:spMk id="2" creationId="{4FAE67FA-F141-D6FA-8271-915279640E5D}"/>
          </ac:spMkLst>
        </pc:spChg>
        <pc:spChg chg="mod">
          <ac:chgData name="Patric Peloquin" userId="9eacfbb0-fd00-438a-bc85-8b7658ad6aa7" providerId="ADAL" clId="{9774D596-35F2-4EE2-873D-B753A9EE1854}" dt="2025-06-30T18:56:45.976" v="1153" actId="27636"/>
          <ac:spMkLst>
            <pc:docMk/>
            <pc:sldMk cId="2318197075" sldId="258"/>
            <ac:spMk id="3" creationId="{3ACC0E28-5DDF-688A-6DD4-FA5491B036BB}"/>
          </ac:spMkLst>
        </pc:spChg>
      </pc:sldChg>
      <pc:sldChg chg="modSp new mod">
        <pc:chgData name="Patric Peloquin" userId="9eacfbb0-fd00-438a-bc85-8b7658ad6aa7" providerId="ADAL" clId="{9774D596-35F2-4EE2-873D-B753A9EE1854}" dt="2025-06-30T18:57:13.913" v="1160" actId="27636"/>
        <pc:sldMkLst>
          <pc:docMk/>
          <pc:sldMk cId="3710902295" sldId="259"/>
        </pc:sldMkLst>
        <pc:spChg chg="mod">
          <ac:chgData name="Patric Peloquin" userId="9eacfbb0-fd00-438a-bc85-8b7658ad6aa7" providerId="ADAL" clId="{9774D596-35F2-4EE2-873D-B753A9EE1854}" dt="2025-06-30T18:57:01.497" v="1154" actId="207"/>
          <ac:spMkLst>
            <pc:docMk/>
            <pc:sldMk cId="3710902295" sldId="259"/>
            <ac:spMk id="2" creationId="{AEBD0A8D-E622-AEC1-1E50-3C818470F431}"/>
          </ac:spMkLst>
        </pc:spChg>
        <pc:spChg chg="mod">
          <ac:chgData name="Patric Peloquin" userId="9eacfbb0-fd00-438a-bc85-8b7658ad6aa7" providerId="ADAL" clId="{9774D596-35F2-4EE2-873D-B753A9EE1854}" dt="2025-06-30T18:57:13.913" v="1160" actId="27636"/>
          <ac:spMkLst>
            <pc:docMk/>
            <pc:sldMk cId="3710902295" sldId="259"/>
            <ac:spMk id="3" creationId="{427B78B3-CB12-DB9D-B641-F8E8E349CE6A}"/>
          </ac:spMkLst>
        </pc:spChg>
      </pc:sldChg>
      <pc:sldChg chg="new del ord">
        <pc:chgData name="Patric Peloquin" userId="9eacfbb0-fd00-438a-bc85-8b7658ad6aa7" providerId="ADAL" clId="{9774D596-35F2-4EE2-873D-B753A9EE1854}" dt="2025-06-30T18:55:48.543" v="1078" actId="2696"/>
        <pc:sldMkLst>
          <pc:docMk/>
          <pc:sldMk cId="2701548186" sldId="260"/>
        </pc:sldMkLst>
      </pc:sldChg>
      <pc:sldChg chg="modSp add mod">
        <pc:chgData name="Patric Peloquin" userId="9eacfbb0-fd00-438a-bc85-8b7658ad6aa7" providerId="ADAL" clId="{9774D596-35F2-4EE2-873D-B753A9EE1854}" dt="2025-07-02T14:47:37.815" v="1163" actId="20577"/>
        <pc:sldMkLst>
          <pc:docMk/>
          <pc:sldMk cId="3612640183" sldId="261"/>
        </pc:sldMkLst>
        <pc:spChg chg="mod">
          <ac:chgData name="Patric Peloquin" userId="9eacfbb0-fd00-438a-bc85-8b7658ad6aa7" providerId="ADAL" clId="{9774D596-35F2-4EE2-873D-B753A9EE1854}" dt="2025-07-02T14:47:37.815" v="1163" actId="20577"/>
          <ac:spMkLst>
            <pc:docMk/>
            <pc:sldMk cId="3612640183" sldId="261"/>
            <ac:spMk id="5" creationId="{5144DB86-46E6-7A40-1EB6-8E66407A3E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3FB05-8EFE-D779-38C8-D968E0BAFC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2E765CEA-E286-E5FA-7A55-B87EFA5FF3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37DB8794-6BC5-690B-A614-1B39EF717461}"/>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5" name="Footer Placeholder 4">
            <a:extLst>
              <a:ext uri="{FF2B5EF4-FFF2-40B4-BE49-F238E27FC236}">
                <a16:creationId xmlns:a16="http://schemas.microsoft.com/office/drawing/2014/main" id="{B14310FC-FC3E-6AB4-8C07-7F0346EA0AD2}"/>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7DF3104-724A-29DA-4A26-8F745765A82B}"/>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740679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C45EA-628A-975A-8398-A0DA759919C0}"/>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4ECBBBC3-BC63-4213-2E1C-BEA6D1C946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23FDB750-8B6F-A6DE-8BFA-F16DF7A6F793}"/>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5" name="Footer Placeholder 4">
            <a:extLst>
              <a:ext uri="{FF2B5EF4-FFF2-40B4-BE49-F238E27FC236}">
                <a16:creationId xmlns:a16="http://schemas.microsoft.com/office/drawing/2014/main" id="{05D99AB2-32AD-552C-E4D1-C2A1E015E702}"/>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017BEE1-B3E7-D10D-1F3A-DCCCEF7CE3EE}"/>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628155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2B949D-F9F8-D5FC-BE01-CB0BE8756A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1362721-FEAB-498E-6F78-ECAFBE0578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0242FA4-3313-F6F0-922E-9A3A983BD536}"/>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5" name="Footer Placeholder 4">
            <a:extLst>
              <a:ext uri="{FF2B5EF4-FFF2-40B4-BE49-F238E27FC236}">
                <a16:creationId xmlns:a16="http://schemas.microsoft.com/office/drawing/2014/main" id="{D5FBD596-8A9C-E610-282D-712A0A716D5F}"/>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3DF0D85-1BD8-3975-C024-B5BC67D99B32}"/>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1203940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A98D1-D232-85AF-F31F-8187AE13D250}"/>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54B3585B-F273-EA3D-C2CF-844AC14332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6AB15F4-D50D-760D-24B1-0B27E3C98E66}"/>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5" name="Footer Placeholder 4">
            <a:extLst>
              <a:ext uri="{FF2B5EF4-FFF2-40B4-BE49-F238E27FC236}">
                <a16:creationId xmlns:a16="http://schemas.microsoft.com/office/drawing/2014/main" id="{D2BE419A-AADC-91FC-1FE6-68B94612175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A40C8B3-E3FF-8C40-1A39-480130154336}"/>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106950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65497-A74D-FE5B-1554-C1B749444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68F767EF-0427-7B17-DB50-5A424CAC109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687321-9A1B-D7E7-9BA5-87F7335E5C3A}"/>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5" name="Footer Placeholder 4">
            <a:extLst>
              <a:ext uri="{FF2B5EF4-FFF2-40B4-BE49-F238E27FC236}">
                <a16:creationId xmlns:a16="http://schemas.microsoft.com/office/drawing/2014/main" id="{9A6E0C50-E441-5AF2-CC11-63F47B38458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7AD9014-22BD-B883-763B-1548A888637B}"/>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414545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38E70-D770-220D-67F7-CA02FCE4B3D2}"/>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1DA87DA4-7511-6CDC-80DF-66ECD884DE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5FE86306-9DDB-6977-16ED-F8C573EE75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80086FEE-F830-FDF6-723D-AF0E641D6C0B}"/>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6" name="Footer Placeholder 5">
            <a:extLst>
              <a:ext uri="{FF2B5EF4-FFF2-40B4-BE49-F238E27FC236}">
                <a16:creationId xmlns:a16="http://schemas.microsoft.com/office/drawing/2014/main" id="{9C081CF7-5A67-327D-6BD4-C4AD5C3F32FA}"/>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13B559D-D1CC-CA79-BF78-4DB73E5A84BC}"/>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70279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36E0D-C937-85C8-124B-580F4B76B3F7}"/>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FF00ED67-5477-1A45-E2ED-8849CE9E2B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AA6061-732E-BB32-691E-B5B939DA8B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D400DD49-38FA-4C0C-27DA-505748537B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088725-4385-80C6-A4B2-19EA4234C8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822A4151-602D-5A2E-D6F2-98C895AB7EA6}"/>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8" name="Footer Placeholder 7">
            <a:extLst>
              <a:ext uri="{FF2B5EF4-FFF2-40B4-BE49-F238E27FC236}">
                <a16:creationId xmlns:a16="http://schemas.microsoft.com/office/drawing/2014/main" id="{66570871-FBF6-8BCF-EEF4-1BA28D17AB43}"/>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95B67350-3FE2-3FB0-AD37-ABADCC655C97}"/>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3738766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FEF85-CA6E-CE92-231E-C5D6E75272DA}"/>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17A3DF2E-A85E-BB1D-71E3-4DAFE32193D1}"/>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4" name="Footer Placeholder 3">
            <a:extLst>
              <a:ext uri="{FF2B5EF4-FFF2-40B4-BE49-F238E27FC236}">
                <a16:creationId xmlns:a16="http://schemas.microsoft.com/office/drawing/2014/main" id="{781D4EB7-2FE5-CCCF-A384-E0A71C91AA44}"/>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4DEF129C-97EF-6897-2770-0160FED6DA33}"/>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2499191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DB5DF0-1502-164B-23C0-46E8F971B39C}"/>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3" name="Footer Placeholder 2">
            <a:extLst>
              <a:ext uri="{FF2B5EF4-FFF2-40B4-BE49-F238E27FC236}">
                <a16:creationId xmlns:a16="http://schemas.microsoft.com/office/drawing/2014/main" id="{61E45ADD-BFD4-D71F-0EE0-78AD48512B91}"/>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2AF1EAFA-2CD2-7B57-2E43-E34429E38958}"/>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82917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AFDC7-D549-1E6A-F0D4-5A7C188E1B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BBA90EE5-D9C9-D049-6FAD-C1E37C0BB6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C0FA587D-374B-EE6D-603E-18F4705F08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5D7C42-0A0E-98A7-9A20-84FE8CDA207E}"/>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6" name="Footer Placeholder 5">
            <a:extLst>
              <a:ext uri="{FF2B5EF4-FFF2-40B4-BE49-F238E27FC236}">
                <a16:creationId xmlns:a16="http://schemas.microsoft.com/office/drawing/2014/main" id="{F9CCB86A-5F90-8632-6797-9CD6DFA77F1A}"/>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C309DF1-D09D-23A9-AF61-071328B7D150}"/>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772842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4504E-B37B-89D7-F6A9-BC0D0B62C3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04FE0CE5-A473-5ABE-02E7-683BEFF9C4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C9E27D8D-46E6-A65F-A72A-6106CAD38E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4560AE-C26D-112C-B140-E132E365FEA8}"/>
              </a:ext>
            </a:extLst>
          </p:cNvPr>
          <p:cNvSpPr>
            <a:spLocks noGrp="1"/>
          </p:cNvSpPr>
          <p:nvPr>
            <p:ph type="dt" sz="half" idx="10"/>
          </p:nvPr>
        </p:nvSpPr>
        <p:spPr/>
        <p:txBody>
          <a:bodyPr/>
          <a:lstStyle/>
          <a:p>
            <a:fld id="{95FA80A1-8227-477B-B30A-8E029927C36E}" type="datetimeFigureOut">
              <a:rPr lang="fr-CA" smtClean="0"/>
              <a:t>2025-07-02</a:t>
            </a:fld>
            <a:endParaRPr lang="fr-CA"/>
          </a:p>
        </p:txBody>
      </p:sp>
      <p:sp>
        <p:nvSpPr>
          <p:cNvPr id="6" name="Footer Placeholder 5">
            <a:extLst>
              <a:ext uri="{FF2B5EF4-FFF2-40B4-BE49-F238E27FC236}">
                <a16:creationId xmlns:a16="http://schemas.microsoft.com/office/drawing/2014/main" id="{D44E9EA2-3B5C-1D11-3CD0-04D17E2BB91F}"/>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1EA09FEF-3E19-030D-D7DA-ECAAAD50551F}"/>
              </a:ext>
            </a:extLst>
          </p:cNvPr>
          <p:cNvSpPr>
            <a:spLocks noGrp="1"/>
          </p:cNvSpPr>
          <p:nvPr>
            <p:ph type="sldNum" sz="quarter" idx="12"/>
          </p:nvPr>
        </p:nvSpPr>
        <p:spPr/>
        <p:txBody>
          <a:bodyPr/>
          <a:lstStyle/>
          <a:p>
            <a:fld id="{3C05F19E-F8DC-42D3-938B-91D98926474E}" type="slidenum">
              <a:rPr lang="fr-CA" smtClean="0"/>
              <a:t>‹#›</a:t>
            </a:fld>
            <a:endParaRPr lang="fr-CA"/>
          </a:p>
        </p:txBody>
      </p:sp>
    </p:spTree>
    <p:extLst>
      <p:ext uri="{BB962C8B-B14F-4D97-AF65-F5344CB8AC3E}">
        <p14:creationId xmlns:p14="http://schemas.microsoft.com/office/powerpoint/2010/main" val="115896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83CEF8-2156-D628-D4A5-058466FD82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1265228C-661A-3423-C02F-C3111AD296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FDB06911-A8B9-6E40-3D52-6D4303478D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FA80A1-8227-477B-B30A-8E029927C36E}" type="datetimeFigureOut">
              <a:rPr lang="fr-CA" smtClean="0"/>
              <a:t>2025-07-02</a:t>
            </a:fld>
            <a:endParaRPr lang="fr-CA"/>
          </a:p>
        </p:txBody>
      </p:sp>
      <p:sp>
        <p:nvSpPr>
          <p:cNvPr id="5" name="Footer Placeholder 4">
            <a:extLst>
              <a:ext uri="{FF2B5EF4-FFF2-40B4-BE49-F238E27FC236}">
                <a16:creationId xmlns:a16="http://schemas.microsoft.com/office/drawing/2014/main" id="{3CA6DC56-BB64-6C07-46C1-8554614681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90B5F85A-A32A-7D17-FFBA-6EF539DA6D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05F19E-F8DC-42D3-938B-91D98926474E}" type="slidenum">
              <a:rPr lang="fr-CA" smtClean="0"/>
              <a:t>‹#›</a:t>
            </a:fld>
            <a:endParaRPr lang="fr-CA"/>
          </a:p>
        </p:txBody>
      </p:sp>
    </p:spTree>
    <p:extLst>
      <p:ext uri="{BB962C8B-B14F-4D97-AF65-F5344CB8AC3E}">
        <p14:creationId xmlns:p14="http://schemas.microsoft.com/office/powerpoint/2010/main" val="745419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100100013778/1607903934135" TargetMode="External"/><Relationship Id="rId2" Type="http://schemas.openxmlformats.org/officeDocument/2006/relationships/hyperlink" Target="https://www.rcaanc-cirnac.gc.ca/fra/1307460755710/1536862806124#chp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C3F7EA-022C-7E68-8514-145B3B541576}"/>
              </a:ext>
            </a:extLst>
          </p:cNvPr>
          <p:cNvSpPr txBox="1"/>
          <p:nvPr/>
        </p:nvSpPr>
        <p:spPr>
          <a:xfrm>
            <a:off x="1284514" y="1426029"/>
            <a:ext cx="9622971" cy="1569660"/>
          </a:xfrm>
          <a:prstGeom prst="rect">
            <a:avLst/>
          </a:prstGeom>
          <a:noFill/>
        </p:spPr>
        <p:txBody>
          <a:bodyPr wrap="square">
            <a:spAutoFit/>
          </a:bodyPr>
          <a:lstStyle/>
          <a:p>
            <a:pPr algn="ctr"/>
            <a:r>
              <a:rPr lang="fr-CA" sz="4800" u="sng" dirty="0"/>
              <a:t>Comment la Traite des Fourrures a influence le Nord-Ouest?</a:t>
            </a:r>
          </a:p>
        </p:txBody>
      </p:sp>
      <p:sp>
        <p:nvSpPr>
          <p:cNvPr id="4" name="TextBox 3">
            <a:extLst>
              <a:ext uri="{FF2B5EF4-FFF2-40B4-BE49-F238E27FC236}">
                <a16:creationId xmlns:a16="http://schemas.microsoft.com/office/drawing/2014/main" id="{29425603-4267-4844-F23F-79BDF036A453}"/>
              </a:ext>
            </a:extLst>
          </p:cNvPr>
          <p:cNvSpPr txBox="1"/>
          <p:nvPr/>
        </p:nvSpPr>
        <p:spPr>
          <a:xfrm>
            <a:off x="3929742" y="664027"/>
            <a:ext cx="4332513" cy="584775"/>
          </a:xfrm>
          <a:prstGeom prst="rect">
            <a:avLst/>
          </a:prstGeom>
          <a:noFill/>
        </p:spPr>
        <p:txBody>
          <a:bodyPr wrap="square" rtlCol="0">
            <a:spAutoFit/>
          </a:bodyPr>
          <a:lstStyle/>
          <a:p>
            <a:pPr algn="ctr"/>
            <a:r>
              <a:rPr lang="fr-CA" sz="3200" dirty="0">
                <a:solidFill>
                  <a:srgbClr val="FF0000"/>
                </a:solidFill>
              </a:rPr>
              <a:t>LES NOTES</a:t>
            </a:r>
          </a:p>
        </p:txBody>
      </p:sp>
      <p:sp>
        <p:nvSpPr>
          <p:cNvPr id="5" name="TextBox 4">
            <a:extLst>
              <a:ext uri="{FF2B5EF4-FFF2-40B4-BE49-F238E27FC236}">
                <a16:creationId xmlns:a16="http://schemas.microsoft.com/office/drawing/2014/main" id="{5144DB86-46E6-7A40-1EB6-8E66407A3E00}"/>
              </a:ext>
            </a:extLst>
          </p:cNvPr>
          <p:cNvSpPr txBox="1"/>
          <p:nvPr/>
        </p:nvSpPr>
        <p:spPr>
          <a:xfrm>
            <a:off x="587827" y="3429000"/>
            <a:ext cx="11016341" cy="3231654"/>
          </a:xfrm>
          <a:prstGeom prst="rect">
            <a:avLst/>
          </a:prstGeom>
          <a:noFill/>
        </p:spPr>
        <p:txBody>
          <a:bodyPr wrap="square" rtlCol="0">
            <a:spAutoFit/>
          </a:bodyPr>
          <a:lstStyle/>
          <a:p>
            <a:pPr algn="ctr"/>
            <a:r>
              <a:rPr lang="fr-CA" sz="3200" dirty="0"/>
              <a:t># 9</a:t>
            </a:r>
          </a:p>
          <a:p>
            <a:pPr algn="ctr"/>
            <a:r>
              <a:rPr lang="fr-CA" sz="3200" dirty="0"/>
              <a:t>Situation d’apprentissage 1.3</a:t>
            </a:r>
          </a:p>
          <a:p>
            <a:endParaRPr lang="fr-CA" sz="2000" dirty="0"/>
          </a:p>
          <a:p>
            <a:r>
              <a:rPr lang="fr-CA" sz="2000" dirty="0"/>
              <a:t>L’Histoire des Autochtones au Canada – Site Web du Gouvernement du Canada</a:t>
            </a:r>
          </a:p>
          <a:p>
            <a:r>
              <a:rPr lang="fr-FR" sz="2000" u="sng" dirty="0">
                <a:hlinkClick r:id="rId2"/>
              </a:rPr>
              <a:t>Première partie – Les Premières Nations d'antan : les six principaux groupes géographiques</a:t>
            </a:r>
            <a:endParaRPr lang="fr-CA" sz="2000" dirty="0"/>
          </a:p>
          <a:p>
            <a:r>
              <a:rPr lang="fr-CA" sz="2000" dirty="0">
                <a:hlinkClick r:id="rId3"/>
              </a:rPr>
              <a:t>https://www.rcaanc-cirnac.gc.ca/fra/1100100013778/1607903934135</a:t>
            </a:r>
            <a:endParaRPr lang="fr-CA" sz="2000" dirty="0"/>
          </a:p>
          <a:p>
            <a:r>
              <a:rPr lang="fr-FR" sz="2000" i="1" dirty="0"/>
              <a:t>Découvrir le Canada : Les droits et responsabilités liées à la citoyenneté</a:t>
            </a:r>
          </a:p>
          <a:p>
            <a:r>
              <a:rPr lang="fr-FR" sz="2000" dirty="0"/>
              <a:t>© Sa Majesté la reine du chef du Canada, représentée par le ministre de Citoyenneté et Immigration Canada, 2021.</a:t>
            </a:r>
            <a:endParaRPr lang="fr-CA" sz="2000" dirty="0"/>
          </a:p>
        </p:txBody>
      </p:sp>
    </p:spTree>
    <p:extLst>
      <p:ext uri="{BB962C8B-B14F-4D97-AF65-F5344CB8AC3E}">
        <p14:creationId xmlns:p14="http://schemas.microsoft.com/office/powerpoint/2010/main" val="3612640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EB407E-F119-1FED-32CB-1142C603EB30}"/>
              </a:ext>
            </a:extLst>
          </p:cNvPr>
          <p:cNvSpPr>
            <a:spLocks noGrp="1"/>
          </p:cNvSpPr>
          <p:nvPr>
            <p:ph idx="1"/>
          </p:nvPr>
        </p:nvSpPr>
        <p:spPr>
          <a:xfrm>
            <a:off x="838200" y="544286"/>
            <a:ext cx="10515600" cy="5632677"/>
          </a:xfrm>
        </p:spPr>
        <p:txBody>
          <a:bodyPr>
            <a:normAutofit/>
          </a:bodyPr>
          <a:lstStyle/>
          <a:p>
            <a:pPr marL="0" indent="0" algn="ctr">
              <a:buNone/>
            </a:pPr>
            <a:r>
              <a:rPr lang="en-US" sz="4400" b="1" u="sng" dirty="0">
                <a:solidFill>
                  <a:srgbClr val="FF0000"/>
                </a:solidFill>
              </a:rPr>
              <a:t>Des Relations </a:t>
            </a:r>
            <a:r>
              <a:rPr lang="en-US" sz="4400" b="1" u="sng" dirty="0" err="1">
                <a:solidFill>
                  <a:srgbClr val="FF0000"/>
                </a:solidFill>
              </a:rPr>
              <a:t>Changeantes</a:t>
            </a:r>
            <a:endParaRPr lang="en-US" sz="4400" b="1" u="sng" dirty="0">
              <a:solidFill>
                <a:srgbClr val="FF0000"/>
              </a:solidFill>
            </a:endParaRPr>
          </a:p>
          <a:p>
            <a:pPr marL="514350" indent="-514350">
              <a:buFont typeface="+mj-lt"/>
              <a:buAutoNum type="arabicParenR"/>
            </a:pPr>
            <a:r>
              <a:rPr lang="fr-FR" dirty="0"/>
              <a:t>Après la guerre de 1812, </a:t>
            </a:r>
            <a:r>
              <a:rPr lang="fr-FR" b="1" u="sng" dirty="0"/>
              <a:t>les colons </a:t>
            </a:r>
            <a:r>
              <a:rPr lang="fr-FR" dirty="0"/>
              <a:t>sont venus peupler le Haut-Canada (Toronto / Ottawa) et le Bas-Canada (</a:t>
            </a:r>
            <a:r>
              <a:rPr lang="fr-FR" dirty="0" err="1"/>
              <a:t>Montreal</a:t>
            </a:r>
            <a:r>
              <a:rPr lang="fr-FR" dirty="0"/>
              <a:t>).</a:t>
            </a:r>
          </a:p>
          <a:p>
            <a:pPr marL="514350" indent="-514350">
              <a:buFont typeface="+mj-lt"/>
              <a:buAutoNum type="arabicParenR"/>
            </a:pPr>
            <a:endParaRPr lang="fr-FR" dirty="0"/>
          </a:p>
          <a:p>
            <a:pPr marL="514350" indent="-514350">
              <a:buFont typeface="+mj-lt"/>
              <a:buAutoNum type="arabicParenR"/>
            </a:pPr>
            <a:r>
              <a:rPr lang="fr-FR" b="1" u="sng" dirty="0"/>
              <a:t>Les colons </a:t>
            </a:r>
            <a:r>
              <a:rPr lang="fr-FR" dirty="0"/>
              <a:t>étaient devenus plus nombreux que la population des Premières Nations dans le bassin des Grands Lacs.</a:t>
            </a:r>
          </a:p>
          <a:p>
            <a:pPr marL="514350" indent="-514350">
              <a:buFont typeface="+mj-lt"/>
              <a:buAutoNum type="arabicParenR"/>
            </a:pPr>
            <a:endParaRPr lang="fr-FR" dirty="0"/>
          </a:p>
          <a:p>
            <a:pPr marL="514350" indent="-514350">
              <a:buFont typeface="+mj-lt"/>
              <a:buAutoNum type="arabicParenR"/>
            </a:pPr>
            <a:r>
              <a:rPr lang="fr-FR" dirty="0"/>
              <a:t>Au cours des décennies qui ont suivi cette guerre, la perception des administrateurs britanniques envers les Premières Nations s'est modifiée : autrefois vus comme des alliés, les Autochtones étaient maintenant considérés comme des personnes à charge.</a:t>
            </a:r>
            <a:endParaRPr lang="fr-CA" sz="3200" dirty="0"/>
          </a:p>
        </p:txBody>
      </p:sp>
    </p:spTree>
    <p:extLst>
      <p:ext uri="{BB962C8B-B14F-4D97-AF65-F5344CB8AC3E}">
        <p14:creationId xmlns:p14="http://schemas.microsoft.com/office/powerpoint/2010/main" val="8317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E67FA-F141-D6FA-8271-915279640E5D}"/>
              </a:ext>
            </a:extLst>
          </p:cNvPr>
          <p:cNvSpPr>
            <a:spLocks noGrp="1"/>
          </p:cNvSpPr>
          <p:nvPr>
            <p:ph type="title"/>
          </p:nvPr>
        </p:nvSpPr>
        <p:spPr>
          <a:xfrm>
            <a:off x="2634343" y="82096"/>
            <a:ext cx="6923314" cy="1550761"/>
          </a:xfrm>
        </p:spPr>
        <p:txBody>
          <a:bodyPr/>
          <a:lstStyle/>
          <a:p>
            <a:pPr algn="ctr"/>
            <a:r>
              <a:rPr lang="en-US" b="1" u="sng" dirty="0">
                <a:solidFill>
                  <a:srgbClr val="FF0000"/>
                </a:solidFill>
              </a:rPr>
              <a:t>Des Relations </a:t>
            </a:r>
            <a:r>
              <a:rPr lang="en-US" b="1" u="sng" dirty="0" err="1">
                <a:solidFill>
                  <a:srgbClr val="FF0000"/>
                </a:solidFill>
              </a:rPr>
              <a:t>Changeantes</a:t>
            </a:r>
            <a:endParaRPr lang="fr-CA" dirty="0">
              <a:solidFill>
                <a:srgbClr val="FF0000"/>
              </a:solidFill>
            </a:endParaRPr>
          </a:p>
        </p:txBody>
      </p:sp>
      <p:sp>
        <p:nvSpPr>
          <p:cNvPr id="3" name="Content Placeholder 2">
            <a:extLst>
              <a:ext uri="{FF2B5EF4-FFF2-40B4-BE49-F238E27FC236}">
                <a16:creationId xmlns:a16="http://schemas.microsoft.com/office/drawing/2014/main" id="{3ACC0E28-5DDF-688A-6DD4-FA5491B036BB}"/>
              </a:ext>
            </a:extLst>
          </p:cNvPr>
          <p:cNvSpPr>
            <a:spLocks noGrp="1"/>
          </p:cNvSpPr>
          <p:nvPr>
            <p:ph idx="1"/>
          </p:nvPr>
        </p:nvSpPr>
        <p:spPr/>
        <p:txBody>
          <a:bodyPr>
            <a:normAutofit fontScale="92500"/>
          </a:bodyPr>
          <a:lstStyle/>
          <a:p>
            <a:pPr marL="514350" indent="-514350">
              <a:buFont typeface="+mj-lt"/>
              <a:buAutoNum type="arabicParenR"/>
            </a:pPr>
            <a:r>
              <a:rPr lang="fr-FR" dirty="0"/>
              <a:t>Vers 1830, alors que l'on cédait de plus en plus de terres pour les colonies, il ne restait que quelques parcelles de terre non cédées appartenant aux Premières Nations dans le Haut-Canada.</a:t>
            </a:r>
          </a:p>
          <a:p>
            <a:pPr marL="514350" indent="-514350">
              <a:buFont typeface="+mj-lt"/>
              <a:buAutoNum type="arabicParenR"/>
            </a:pPr>
            <a:endParaRPr lang="fr-FR" dirty="0"/>
          </a:p>
          <a:p>
            <a:pPr marL="514350" indent="-514350">
              <a:buFont typeface="+mj-lt"/>
              <a:buAutoNum type="arabicParenR"/>
            </a:pPr>
            <a:r>
              <a:rPr lang="fr-FR" dirty="0"/>
              <a:t>En 1836, un traité négocié par sir Francis Bond Head, lieutenant-gouverneur du Haut-Canada, a établi sur l'île Manitoulin, dans la baie Georgienne, une réserve pour les Premières Nations dépossédées.</a:t>
            </a:r>
          </a:p>
          <a:p>
            <a:pPr marL="514350" indent="-514350">
              <a:buFont typeface="+mj-lt"/>
              <a:buAutoNum type="arabicParenR"/>
            </a:pPr>
            <a:endParaRPr lang="fr-FR" dirty="0"/>
          </a:p>
          <a:p>
            <a:pPr marL="514350" indent="-514350">
              <a:buFont typeface="+mj-lt"/>
              <a:buAutoNum type="arabicParenR"/>
            </a:pPr>
            <a:r>
              <a:rPr lang="fr-FR" dirty="0"/>
              <a:t>Toutefois, les groupes des Premières Nations ont été peu nombreux à s'installer sur l'île Manitoulin.</a:t>
            </a:r>
          </a:p>
        </p:txBody>
      </p:sp>
    </p:spTree>
    <p:extLst>
      <p:ext uri="{BB962C8B-B14F-4D97-AF65-F5344CB8AC3E}">
        <p14:creationId xmlns:p14="http://schemas.microsoft.com/office/powerpoint/2010/main" val="2318197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D0A8D-E622-AEC1-1E50-3C818470F431}"/>
              </a:ext>
            </a:extLst>
          </p:cNvPr>
          <p:cNvSpPr>
            <a:spLocks noGrp="1"/>
          </p:cNvSpPr>
          <p:nvPr>
            <p:ph type="title"/>
          </p:nvPr>
        </p:nvSpPr>
        <p:spPr>
          <a:xfrm>
            <a:off x="2650671" y="278040"/>
            <a:ext cx="6890657" cy="1325563"/>
          </a:xfrm>
        </p:spPr>
        <p:txBody>
          <a:bodyPr/>
          <a:lstStyle/>
          <a:p>
            <a:r>
              <a:rPr lang="en-US" b="1" u="sng" dirty="0">
                <a:solidFill>
                  <a:srgbClr val="FF0000"/>
                </a:solidFill>
              </a:rPr>
              <a:t>Des Relations </a:t>
            </a:r>
            <a:r>
              <a:rPr lang="en-US" b="1" u="sng" dirty="0" err="1">
                <a:solidFill>
                  <a:srgbClr val="FF0000"/>
                </a:solidFill>
              </a:rPr>
              <a:t>Changeantes</a:t>
            </a:r>
            <a:endParaRPr lang="fr-CA" dirty="0">
              <a:solidFill>
                <a:srgbClr val="FF0000"/>
              </a:solidFill>
            </a:endParaRPr>
          </a:p>
        </p:txBody>
      </p:sp>
      <p:sp>
        <p:nvSpPr>
          <p:cNvPr id="3" name="Content Placeholder 2">
            <a:extLst>
              <a:ext uri="{FF2B5EF4-FFF2-40B4-BE49-F238E27FC236}">
                <a16:creationId xmlns:a16="http://schemas.microsoft.com/office/drawing/2014/main" id="{427B78B3-CB12-DB9D-B641-F8E8E349CE6A}"/>
              </a:ext>
            </a:extLst>
          </p:cNvPr>
          <p:cNvSpPr>
            <a:spLocks noGrp="1"/>
          </p:cNvSpPr>
          <p:nvPr>
            <p:ph idx="1"/>
          </p:nvPr>
        </p:nvSpPr>
        <p:spPr>
          <a:xfrm>
            <a:off x="838200" y="1603604"/>
            <a:ext cx="10515600" cy="4976356"/>
          </a:xfrm>
        </p:spPr>
        <p:txBody>
          <a:bodyPr>
            <a:normAutofit fontScale="70000" lnSpcReduction="20000"/>
          </a:bodyPr>
          <a:lstStyle/>
          <a:p>
            <a:pPr marL="514350" indent="-514350">
              <a:buFont typeface="+mj-lt"/>
              <a:buAutoNum type="arabicParenR"/>
            </a:pPr>
            <a:r>
              <a:rPr lang="fr-FR" dirty="0"/>
              <a:t>À mesure que les terres se remplissaient dans les colonies, l'attention s'est tournée pour la première fois vers les régions du Nord où des minerais avaient été découverts sur les berges du lac Supérieur et du lac Huron.</a:t>
            </a:r>
          </a:p>
          <a:p>
            <a:pPr marL="514350" indent="-514350">
              <a:buFont typeface="+mj-lt"/>
              <a:buAutoNum type="arabicParenR"/>
            </a:pPr>
            <a:endParaRPr lang="fr-FR" dirty="0"/>
          </a:p>
          <a:p>
            <a:pPr marL="514350" indent="-514350">
              <a:buFont typeface="+mj-lt"/>
              <a:buAutoNum type="arabicParenR"/>
            </a:pPr>
            <a:r>
              <a:rPr lang="fr-FR" dirty="0"/>
              <a:t>Ainsi, les traités Robinson-Huron et Robinson-Supérieur ont été négociés au cours des années 1850 avec les divers peuples </a:t>
            </a:r>
            <a:r>
              <a:rPr lang="fr-FR" dirty="0" err="1"/>
              <a:t>Anishinaabeg</a:t>
            </a:r>
            <a:r>
              <a:rPr lang="fr-FR" dirty="0"/>
              <a:t> habitant la région.</a:t>
            </a:r>
          </a:p>
          <a:p>
            <a:pPr marL="514350" indent="-514350">
              <a:buFont typeface="+mj-lt"/>
              <a:buAutoNum type="arabicParenR"/>
            </a:pPr>
            <a:endParaRPr lang="fr-FR" dirty="0"/>
          </a:p>
          <a:p>
            <a:pPr marL="514350" indent="-514350">
              <a:buFont typeface="+mj-lt"/>
              <a:buAutoNum type="arabicParenR"/>
            </a:pPr>
            <a:r>
              <a:rPr lang="fr-FR" dirty="0"/>
              <a:t>Ceux-ci allaient établir un modèle pour les futurs traités avec les Premières Nations dans l'Ouest.</a:t>
            </a:r>
          </a:p>
          <a:p>
            <a:pPr marL="514350" indent="-514350">
              <a:buFont typeface="+mj-lt"/>
              <a:buAutoNum type="arabicParenR"/>
            </a:pPr>
            <a:endParaRPr lang="fr-FR" dirty="0"/>
          </a:p>
          <a:p>
            <a:pPr marL="514350" indent="-514350">
              <a:buFont typeface="+mj-lt"/>
              <a:buAutoNum type="arabicParenR"/>
            </a:pPr>
            <a:r>
              <a:rPr lang="fr-FR" dirty="0"/>
              <a:t>Les Premières Nations concernées par ces deux traités ont cédé à la Couronne leurs terres et leurs droits en échange de réserves, d'annuités et du maintien de leur droit de chasse et de pêche sur les terres publiques </a:t>
            </a:r>
            <a:r>
              <a:rPr lang="fr-FR"/>
              <a:t>inoccupées.</a:t>
            </a:r>
          </a:p>
          <a:p>
            <a:pPr marL="514350" indent="-514350">
              <a:buFont typeface="+mj-lt"/>
              <a:buAutoNum type="arabicParenR"/>
            </a:pPr>
            <a:endParaRPr lang="fr-FR" dirty="0"/>
          </a:p>
          <a:p>
            <a:pPr marL="514350" indent="-514350">
              <a:buFont typeface="+mj-lt"/>
              <a:buAutoNum type="arabicParenR"/>
            </a:pPr>
            <a:r>
              <a:rPr lang="fr-FR" dirty="0"/>
              <a:t>Cette façon de conclure des accords avec de nombreuses bandes pour de vastes pans de terre allait devenir le modèle pour les traités numérotés conclus après la Confédération (1867).</a:t>
            </a:r>
            <a:endParaRPr lang="fr-CA" dirty="0"/>
          </a:p>
        </p:txBody>
      </p:sp>
    </p:spTree>
    <p:extLst>
      <p:ext uri="{BB962C8B-B14F-4D97-AF65-F5344CB8AC3E}">
        <p14:creationId xmlns:p14="http://schemas.microsoft.com/office/powerpoint/2010/main" val="3710902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30</TotalTime>
  <Words>419</Words>
  <Application>Microsoft Office PowerPoint</Application>
  <PresentationFormat>Widescreen</PresentationFormat>
  <Paragraphs>32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PowerPoint Presentation</vt:lpstr>
      <vt:lpstr>PowerPoint Presentation</vt:lpstr>
      <vt:lpstr>Des Relations Changeantes</vt:lpstr>
      <vt:lpstr>Des Relations Changeantes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2025-06-30T12:32:56Z</dcterms:created>
  <dcterms:modified xsi:type="dcterms:W3CDTF">2025-07-02T14:47:41Z</dcterms:modified>
</cp:coreProperties>
</file>